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handoutMasterIdLst>
    <p:handoutMasterId r:id="rId7"/>
  </p:handoutMasterIdLst>
  <p:sldIdLst>
    <p:sldId id="262" r:id="rId2"/>
    <p:sldId id="264" r:id="rId3"/>
    <p:sldId id="265" r:id="rId4"/>
    <p:sldId id="263" r:id="rId5"/>
  </p:sldIdLst>
  <p:sldSz cx="7772400" cy="10058400"/>
  <p:notesSz cx="6858000" cy="91440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05"/>
    <a:srgbClr val="EA2230"/>
    <a:srgbClr val="00AEEF"/>
    <a:srgbClr val="66B948"/>
    <a:srgbClr val="036A38"/>
    <a:srgbClr val="BB141A"/>
    <a:srgbClr val="F6F6F6"/>
    <a:srgbClr val="00A3DB"/>
    <a:srgbClr val="669F43"/>
    <a:srgbClr val="F4C3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4665"/>
  </p:normalViewPr>
  <p:slideViewPr>
    <p:cSldViewPr snapToGrid="0" snapToObjects="1">
      <p:cViewPr varScale="1">
        <p:scale>
          <a:sx n="74" d="100"/>
          <a:sy n="74" d="100"/>
        </p:scale>
        <p:origin x="3546" y="78"/>
      </p:cViewPr>
      <p:guideLst>
        <p:guide orient="horz" pos="3168"/>
        <p:guide pos="2448"/>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20" d="100"/>
          <a:sy n="120" d="100"/>
        </p:scale>
        <p:origin x="317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A72135-1B93-284C-B852-D7B891F94DB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2AEA7D22-BE55-084B-95A3-2CE5342BFA1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256DE1-0B4F-C64B-9182-C3A4ACEFB6CC}" type="datetimeFigureOut">
              <a:rPr lang="en-US" smtClean="0">
                <a:latin typeface="Arial" panose="020B0604020202020204" pitchFamily="34" charset="0"/>
              </a:rPr>
              <a:t>1/23/2024</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8622CE8E-8BDF-D344-B0A5-CEAEEB399B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4EE1DF63-4881-CB4D-918B-DCFB215C43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D9CFD3-2AF5-8842-8F61-48CC4BD19D47}"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42708525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7ACAD383-78CD-4F1A-BDC4-4DDC8BADC58D}" type="datetimeFigureOut">
              <a:rPr lang="en-US" smtClean="0"/>
              <a:pPr/>
              <a:t>1/23/2024</a:t>
            </a:fld>
            <a:endParaRPr lang="en-US" dirty="0"/>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3D6DD8A8-16D1-45AE-9AA9-002AD93C8B37}" type="slidenum">
              <a:rPr lang="en-US" smtClean="0"/>
              <a:pPr/>
              <a:t>‹#›</a:t>
            </a:fld>
            <a:endParaRPr lang="en-US" dirty="0"/>
          </a:p>
        </p:txBody>
      </p:sp>
    </p:spTree>
    <p:extLst>
      <p:ext uri="{BB962C8B-B14F-4D97-AF65-F5344CB8AC3E}">
        <p14:creationId xmlns:p14="http://schemas.microsoft.com/office/powerpoint/2010/main" val="583104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19151BF-5C98-428E-8019-2973C22E4CF5}"/>
              </a:ext>
            </a:extLst>
          </p:cNvPr>
          <p:cNvSpPr>
            <a:spLocks noGrp="1"/>
          </p:cNvSpPr>
          <p:nvPr>
            <p:ph type="dt" sz="half" idx="10"/>
          </p:nvPr>
        </p:nvSpPr>
        <p:spPr>
          <a:xfrm>
            <a:off x="5909073" y="9504733"/>
            <a:ext cx="1748790" cy="535517"/>
          </a:xfrm>
          <a:prstGeom prst="rect">
            <a:avLst/>
          </a:prstGeom>
        </p:spPr>
        <p:txBody>
          <a:bodyPr/>
          <a:lstStyle/>
          <a:p>
            <a:r>
              <a:rPr lang="en-US"/>
              <a:t>Updated </a:t>
            </a:r>
            <a:fld id="{B3A599F2-3584-43BE-B0B7-CE1459693777}" type="datetime1">
              <a:rPr lang="en-US" smtClean="0"/>
              <a:t>1/23/2024</a:t>
            </a:fld>
            <a:endParaRPr lang="en-US"/>
          </a:p>
          <a:p>
            <a:r>
              <a:rPr lang="en-US"/>
              <a:t>www.SquareMeals.org</a:t>
            </a:r>
            <a:endParaRPr lang="en-US" dirty="0"/>
          </a:p>
        </p:txBody>
      </p:sp>
      <p:sp>
        <p:nvSpPr>
          <p:cNvPr id="4" name="Text Placeholder 23">
            <a:extLst>
              <a:ext uri="{FF2B5EF4-FFF2-40B4-BE49-F238E27FC236}">
                <a16:creationId xmlns:a16="http://schemas.microsoft.com/office/drawing/2014/main" id="{A76CB8FD-8BB3-4687-8F1F-A6BF1C98E58F}"/>
              </a:ext>
            </a:extLst>
          </p:cNvPr>
          <p:cNvSpPr>
            <a:spLocks noGrp="1"/>
          </p:cNvSpPr>
          <p:nvPr>
            <p:ph type="body" sz="quarter" idx="20" hasCustomPrompt="1"/>
          </p:nvPr>
        </p:nvSpPr>
        <p:spPr>
          <a:xfrm>
            <a:off x="396351" y="661330"/>
            <a:ext cx="6443360" cy="454442"/>
          </a:xfrm>
          <a:prstGeom prst="rect">
            <a:avLst/>
          </a:prstGeom>
        </p:spPr>
        <p:txBody>
          <a:bodyPr/>
          <a:lstStyle>
            <a:lvl1pPr marL="0" indent="0">
              <a:lnSpc>
                <a:spcPct val="80000"/>
              </a:lnSpc>
              <a:buNone/>
              <a:defRPr sz="3900" b="0" i="0">
                <a:solidFill>
                  <a:srgbClr val="BB141A"/>
                </a:solidFill>
                <a:latin typeface="Rockwell" panose="02060603020205020403" pitchFamily="18" charset="77"/>
              </a:defRPr>
            </a:lvl1pPr>
            <a:lvl2pPr marL="388620" indent="0">
              <a:buNone/>
              <a:defRPr/>
            </a:lvl2pPr>
          </a:lstStyle>
          <a:p>
            <a:pPr lvl="0"/>
            <a:r>
              <a:rPr lang="en-US" dirty="0"/>
              <a:t>TITLE </a:t>
            </a:r>
          </a:p>
        </p:txBody>
      </p:sp>
      <p:sp>
        <p:nvSpPr>
          <p:cNvPr id="5" name="Text Placeholder 43">
            <a:extLst>
              <a:ext uri="{FF2B5EF4-FFF2-40B4-BE49-F238E27FC236}">
                <a16:creationId xmlns:a16="http://schemas.microsoft.com/office/drawing/2014/main" id="{C8986DA7-9517-471B-A257-27E547C7574E}"/>
              </a:ext>
            </a:extLst>
          </p:cNvPr>
          <p:cNvSpPr>
            <a:spLocks noGrp="1"/>
          </p:cNvSpPr>
          <p:nvPr>
            <p:ph type="body" sz="quarter" idx="33" hasCustomPrompt="1"/>
          </p:nvPr>
        </p:nvSpPr>
        <p:spPr>
          <a:xfrm>
            <a:off x="396352" y="1144155"/>
            <a:ext cx="6443360" cy="867792"/>
          </a:xfrm>
          <a:prstGeom prst="rect">
            <a:avLst/>
          </a:prstGeom>
        </p:spPr>
        <p:txBody>
          <a:bodyPr/>
          <a:lstStyle>
            <a:lvl1pPr marL="0" indent="0">
              <a:lnSpc>
                <a:spcPct val="75000"/>
              </a:lnSpc>
              <a:buNone/>
              <a:defRPr sz="3900" b="1" i="0">
                <a:solidFill>
                  <a:srgbClr val="EA2230"/>
                </a:solidFill>
                <a:latin typeface="Arial Black" panose="020B0604020202020204" pitchFamily="34" charset="0"/>
                <a:cs typeface="Arial Black" panose="020B0604020202020204" pitchFamily="34" charset="0"/>
              </a:defRPr>
            </a:lvl1pPr>
          </a:lstStyle>
          <a:p>
            <a:pPr lvl="0"/>
            <a:r>
              <a:rPr lang="en-US" dirty="0"/>
              <a:t>SECOND TITLE</a:t>
            </a:r>
          </a:p>
        </p:txBody>
      </p:sp>
      <p:sp>
        <p:nvSpPr>
          <p:cNvPr id="6" name="Text Placeholder 15">
            <a:extLst>
              <a:ext uri="{FF2B5EF4-FFF2-40B4-BE49-F238E27FC236}">
                <a16:creationId xmlns:a16="http://schemas.microsoft.com/office/drawing/2014/main" id="{7BBC2D10-F2FC-4E22-AA56-2BA9F66CD8B9}"/>
              </a:ext>
            </a:extLst>
          </p:cNvPr>
          <p:cNvSpPr>
            <a:spLocks noGrp="1"/>
          </p:cNvSpPr>
          <p:nvPr>
            <p:ph type="body" sz="quarter" idx="34" hasCustomPrompt="1"/>
          </p:nvPr>
        </p:nvSpPr>
        <p:spPr>
          <a:xfrm>
            <a:off x="777902" y="2173962"/>
            <a:ext cx="6061810" cy="2762882"/>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a:t>
            </a:r>
          </a:p>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endParaRPr lang="en-US" sz="1200" dirty="0">
              <a:solidFill>
                <a:schemeClr val="accent6">
                  <a:lumMod val="10000"/>
                </a:schemeClr>
              </a:solidFill>
            </a:endParaRPr>
          </a:p>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endParaRPr lang="en-US" sz="1200" dirty="0">
              <a:solidFill>
                <a:schemeClr val="accent6">
                  <a:lumMod val="10000"/>
                </a:schemeClr>
              </a:solidFill>
            </a:endParaRPr>
          </a:p>
          <a:p>
            <a:pPr lvl="0"/>
            <a:r>
              <a:rPr lang="en-US" sz="1200" dirty="0">
                <a:latin typeface="Arial" panose="020B0604020202020204" pitchFamily="34" charset="0"/>
                <a:cs typeface="Arial" panose="020B0604020202020204" pitchFamily="34" charset="0"/>
              </a:rPr>
              <a:t> </a:t>
            </a:r>
            <a:endParaRPr lang="en-US" dirty="0"/>
          </a:p>
        </p:txBody>
      </p:sp>
      <p:sp>
        <p:nvSpPr>
          <p:cNvPr id="7" name="Text Placeholder 15">
            <a:extLst>
              <a:ext uri="{FF2B5EF4-FFF2-40B4-BE49-F238E27FC236}">
                <a16:creationId xmlns:a16="http://schemas.microsoft.com/office/drawing/2014/main" id="{3A57474B-4BBC-4920-BCBC-A69BD446898F}"/>
              </a:ext>
            </a:extLst>
          </p:cNvPr>
          <p:cNvSpPr>
            <a:spLocks noGrp="1"/>
          </p:cNvSpPr>
          <p:nvPr>
            <p:ph type="body" sz="quarter" idx="36" hasCustomPrompt="1"/>
          </p:nvPr>
        </p:nvSpPr>
        <p:spPr>
          <a:xfrm>
            <a:off x="777902" y="5489413"/>
            <a:ext cx="6061810" cy="1423451"/>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a:t>
            </a:r>
          </a:p>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endParaRPr lang="en-US" sz="1200" dirty="0">
              <a:solidFill>
                <a:schemeClr val="accent6">
                  <a:lumMod val="10000"/>
                </a:schemeClr>
              </a:solidFill>
            </a:endParaRPr>
          </a:p>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endParaRPr lang="en-US" sz="1200" dirty="0">
              <a:solidFill>
                <a:schemeClr val="accent6">
                  <a:lumMod val="10000"/>
                </a:schemeClr>
              </a:solidFill>
            </a:endParaRPr>
          </a:p>
          <a:p>
            <a:pPr lvl="0"/>
            <a:r>
              <a:rPr lang="en-US" sz="1200" dirty="0">
                <a:latin typeface="Arial" panose="020B0604020202020204" pitchFamily="34" charset="0"/>
                <a:cs typeface="Arial" panose="020B0604020202020204" pitchFamily="34" charset="0"/>
              </a:rPr>
              <a:t> </a:t>
            </a:r>
            <a:endParaRPr lang="en-US" dirty="0"/>
          </a:p>
        </p:txBody>
      </p:sp>
      <p:sp>
        <p:nvSpPr>
          <p:cNvPr id="8" name="Text Placeholder 25">
            <a:extLst>
              <a:ext uri="{FF2B5EF4-FFF2-40B4-BE49-F238E27FC236}">
                <a16:creationId xmlns:a16="http://schemas.microsoft.com/office/drawing/2014/main" id="{E284C1EF-E14F-4F60-A426-AE01C2A03BC1}"/>
              </a:ext>
            </a:extLst>
          </p:cNvPr>
          <p:cNvSpPr>
            <a:spLocks noGrp="1"/>
          </p:cNvSpPr>
          <p:nvPr>
            <p:ph type="body" sz="quarter" idx="27" hasCustomPrompt="1"/>
          </p:nvPr>
        </p:nvSpPr>
        <p:spPr>
          <a:xfrm>
            <a:off x="777902" y="5138928"/>
            <a:ext cx="4443412" cy="409609"/>
          </a:xfrm>
          <a:prstGeom prst="rect">
            <a:avLst/>
          </a:prstGeom>
        </p:spPr>
        <p:txBody>
          <a:bodyPr/>
          <a:lstStyle>
            <a:lvl1pPr marL="0" indent="0">
              <a:lnSpc>
                <a:spcPct val="100000"/>
              </a:lnSpc>
              <a:buNone/>
              <a:defRPr sz="1600" b="1" i="0">
                <a:solidFill>
                  <a:srgbClr val="00AEEF"/>
                </a:solidFill>
                <a:latin typeface="Rockwell" panose="02060603020205020403" pitchFamily="18" charset="77"/>
              </a:defRPr>
            </a:lvl1pPr>
          </a:lstStyle>
          <a:p>
            <a:pPr lvl="0"/>
            <a:r>
              <a:rPr lang="en-US" dirty="0"/>
              <a:t>HEADER GOES HERE</a:t>
            </a:r>
          </a:p>
        </p:txBody>
      </p:sp>
      <p:sp>
        <p:nvSpPr>
          <p:cNvPr id="9" name="Text Placeholder 15">
            <a:extLst>
              <a:ext uri="{FF2B5EF4-FFF2-40B4-BE49-F238E27FC236}">
                <a16:creationId xmlns:a16="http://schemas.microsoft.com/office/drawing/2014/main" id="{29B96C63-F085-4689-849F-6EE802AACBB0}"/>
              </a:ext>
            </a:extLst>
          </p:cNvPr>
          <p:cNvSpPr>
            <a:spLocks noGrp="1"/>
          </p:cNvSpPr>
          <p:nvPr>
            <p:ph type="body" sz="quarter" idx="37" hasCustomPrompt="1"/>
          </p:nvPr>
        </p:nvSpPr>
        <p:spPr>
          <a:xfrm>
            <a:off x="777902" y="7424859"/>
            <a:ext cx="2432600" cy="959288"/>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a:t>
            </a:r>
            <a:endParaRPr lang="en-US" dirty="0"/>
          </a:p>
        </p:txBody>
      </p:sp>
      <p:sp>
        <p:nvSpPr>
          <p:cNvPr id="10" name="Text Placeholder 25">
            <a:extLst>
              <a:ext uri="{FF2B5EF4-FFF2-40B4-BE49-F238E27FC236}">
                <a16:creationId xmlns:a16="http://schemas.microsoft.com/office/drawing/2014/main" id="{36A6E9DF-531F-4462-8693-1F5A2A225585}"/>
              </a:ext>
            </a:extLst>
          </p:cNvPr>
          <p:cNvSpPr>
            <a:spLocks noGrp="1"/>
          </p:cNvSpPr>
          <p:nvPr>
            <p:ph type="body" sz="quarter" idx="38" hasCustomPrompt="1"/>
          </p:nvPr>
        </p:nvSpPr>
        <p:spPr>
          <a:xfrm>
            <a:off x="777902" y="7074373"/>
            <a:ext cx="2432599" cy="409609"/>
          </a:xfrm>
          <a:prstGeom prst="rect">
            <a:avLst/>
          </a:prstGeom>
        </p:spPr>
        <p:txBody>
          <a:bodyPr/>
          <a:lstStyle>
            <a:lvl1pPr marL="0" indent="0">
              <a:lnSpc>
                <a:spcPct val="100000"/>
              </a:lnSpc>
              <a:buNone/>
              <a:defRPr sz="1600" b="1" i="0">
                <a:solidFill>
                  <a:srgbClr val="00AEEF"/>
                </a:solidFill>
                <a:latin typeface="Rockwell" panose="02060603020205020403" pitchFamily="18" charset="77"/>
              </a:defRPr>
            </a:lvl1pPr>
          </a:lstStyle>
          <a:p>
            <a:pPr lvl="0"/>
            <a:r>
              <a:rPr lang="en-US" dirty="0"/>
              <a:t>HEADER GOES HERE</a:t>
            </a:r>
          </a:p>
        </p:txBody>
      </p:sp>
      <p:sp>
        <p:nvSpPr>
          <p:cNvPr id="11" name="Text Placeholder 15">
            <a:extLst>
              <a:ext uri="{FF2B5EF4-FFF2-40B4-BE49-F238E27FC236}">
                <a16:creationId xmlns:a16="http://schemas.microsoft.com/office/drawing/2014/main" id="{017D37A2-DEA6-4C02-BDBE-C127640A1F31}"/>
              </a:ext>
            </a:extLst>
          </p:cNvPr>
          <p:cNvSpPr>
            <a:spLocks noGrp="1"/>
          </p:cNvSpPr>
          <p:nvPr>
            <p:ph type="body" sz="quarter" idx="39" hasCustomPrompt="1"/>
          </p:nvPr>
        </p:nvSpPr>
        <p:spPr>
          <a:xfrm>
            <a:off x="4407112" y="7424859"/>
            <a:ext cx="2432600" cy="959288"/>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a:t>
            </a:r>
            <a:endParaRPr lang="en-US" dirty="0"/>
          </a:p>
        </p:txBody>
      </p:sp>
      <p:sp>
        <p:nvSpPr>
          <p:cNvPr id="12" name="Text Placeholder 25">
            <a:extLst>
              <a:ext uri="{FF2B5EF4-FFF2-40B4-BE49-F238E27FC236}">
                <a16:creationId xmlns:a16="http://schemas.microsoft.com/office/drawing/2014/main" id="{EAD6A069-DD34-4FEF-8D53-9CC8B086E25C}"/>
              </a:ext>
            </a:extLst>
          </p:cNvPr>
          <p:cNvSpPr>
            <a:spLocks noGrp="1"/>
          </p:cNvSpPr>
          <p:nvPr>
            <p:ph type="body" sz="quarter" idx="40" hasCustomPrompt="1"/>
          </p:nvPr>
        </p:nvSpPr>
        <p:spPr>
          <a:xfrm>
            <a:off x="4407112" y="7074373"/>
            <a:ext cx="2432599" cy="409609"/>
          </a:xfrm>
          <a:prstGeom prst="rect">
            <a:avLst/>
          </a:prstGeom>
        </p:spPr>
        <p:txBody>
          <a:bodyPr/>
          <a:lstStyle>
            <a:lvl1pPr marL="0" indent="0">
              <a:lnSpc>
                <a:spcPct val="100000"/>
              </a:lnSpc>
              <a:buNone/>
              <a:defRPr sz="1600" b="1" i="0">
                <a:solidFill>
                  <a:srgbClr val="00AEEF"/>
                </a:solidFill>
                <a:latin typeface="Rockwell" panose="02060603020205020403" pitchFamily="18" charset="77"/>
              </a:defRPr>
            </a:lvl1pPr>
          </a:lstStyle>
          <a:p>
            <a:pPr lvl="0"/>
            <a:r>
              <a:rPr lang="en-US" dirty="0"/>
              <a:t>HEADER GOES HERE</a:t>
            </a:r>
          </a:p>
        </p:txBody>
      </p:sp>
    </p:spTree>
    <p:extLst>
      <p:ext uri="{BB962C8B-B14F-4D97-AF65-F5344CB8AC3E}">
        <p14:creationId xmlns:p14="http://schemas.microsoft.com/office/powerpoint/2010/main" val="1487918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9F6FF7C-9F1E-475A-A667-50A3F1DA7CBF}"/>
              </a:ext>
            </a:extLst>
          </p:cNvPr>
          <p:cNvSpPr>
            <a:spLocks noGrp="1"/>
          </p:cNvSpPr>
          <p:nvPr>
            <p:ph type="dt" sz="half" idx="10"/>
          </p:nvPr>
        </p:nvSpPr>
        <p:spPr>
          <a:xfrm>
            <a:off x="5909073" y="9504733"/>
            <a:ext cx="1748790" cy="535517"/>
          </a:xfrm>
          <a:prstGeom prst="rect">
            <a:avLst/>
          </a:prstGeom>
        </p:spPr>
        <p:txBody>
          <a:bodyPr/>
          <a:lstStyle/>
          <a:p>
            <a:r>
              <a:rPr lang="en-US"/>
              <a:t>Updated </a:t>
            </a:r>
            <a:fld id="{7030F786-6C06-4688-AF9F-A7A51969B61F}" type="datetime1">
              <a:rPr lang="en-US" smtClean="0"/>
              <a:t>1/23/2024</a:t>
            </a:fld>
            <a:endParaRPr lang="en-US"/>
          </a:p>
          <a:p>
            <a:r>
              <a:rPr lang="en-US"/>
              <a:t>www.SquareMeals.org</a:t>
            </a:r>
            <a:endParaRPr lang="en-US" dirty="0"/>
          </a:p>
        </p:txBody>
      </p:sp>
      <p:sp>
        <p:nvSpPr>
          <p:cNvPr id="4" name="Picture Placeholder 3">
            <a:extLst>
              <a:ext uri="{FF2B5EF4-FFF2-40B4-BE49-F238E27FC236}">
                <a16:creationId xmlns:a16="http://schemas.microsoft.com/office/drawing/2014/main" id="{ACB2B651-2684-4582-A5B2-5222D6F1153D}"/>
              </a:ext>
            </a:extLst>
          </p:cNvPr>
          <p:cNvSpPr>
            <a:spLocks noGrp="1"/>
          </p:cNvSpPr>
          <p:nvPr>
            <p:ph type="pic" sz="quarter" idx="4294967295"/>
          </p:nvPr>
        </p:nvSpPr>
        <p:spPr>
          <a:xfrm>
            <a:off x="5535894" y="2776072"/>
            <a:ext cx="2239339" cy="5668707"/>
          </a:xfrm>
          <a:prstGeom prst="rect">
            <a:avLst/>
          </a:prstGeom>
        </p:spPr>
        <p:txBody>
          <a:bodyPr/>
          <a:lstStyle>
            <a:lvl1pPr>
              <a:defRPr>
                <a:latin typeface="Arial" panose="020B0604020202020204" pitchFamily="34" charset="0"/>
              </a:defRPr>
            </a:lvl1pPr>
          </a:lstStyle>
          <a:p>
            <a:r>
              <a:rPr lang="en-US" dirty="0"/>
              <a:t>Click icon to add picture</a:t>
            </a:r>
          </a:p>
        </p:txBody>
      </p:sp>
      <p:sp>
        <p:nvSpPr>
          <p:cNvPr id="5" name="Text Placeholder 23">
            <a:extLst>
              <a:ext uri="{FF2B5EF4-FFF2-40B4-BE49-F238E27FC236}">
                <a16:creationId xmlns:a16="http://schemas.microsoft.com/office/drawing/2014/main" id="{9A37B213-00ED-4C50-B57D-C33976EA5CC9}"/>
              </a:ext>
            </a:extLst>
          </p:cNvPr>
          <p:cNvSpPr>
            <a:spLocks noGrp="1"/>
          </p:cNvSpPr>
          <p:nvPr>
            <p:ph type="body" sz="quarter" idx="20" hasCustomPrompt="1"/>
          </p:nvPr>
        </p:nvSpPr>
        <p:spPr>
          <a:xfrm>
            <a:off x="813830" y="320615"/>
            <a:ext cx="6555815" cy="392292"/>
          </a:xfrm>
          <a:prstGeom prst="rect">
            <a:avLst/>
          </a:prstGeom>
        </p:spPr>
        <p:txBody>
          <a:bodyPr/>
          <a:lstStyle>
            <a:lvl1pPr marL="0" indent="0">
              <a:lnSpc>
                <a:spcPct val="80000"/>
              </a:lnSpc>
              <a:buNone/>
              <a:defRPr sz="3900" b="0" i="0">
                <a:solidFill>
                  <a:srgbClr val="BB141A"/>
                </a:solidFill>
                <a:latin typeface="Rockwell" panose="02060603020205020403" pitchFamily="18" charset="77"/>
              </a:defRPr>
            </a:lvl1pPr>
            <a:lvl2pPr marL="388620" indent="0">
              <a:buNone/>
              <a:defRPr/>
            </a:lvl2pPr>
          </a:lstStyle>
          <a:p>
            <a:pPr lvl="0"/>
            <a:r>
              <a:rPr lang="en-US" dirty="0"/>
              <a:t>TITLE </a:t>
            </a:r>
          </a:p>
        </p:txBody>
      </p:sp>
      <p:sp>
        <p:nvSpPr>
          <p:cNvPr id="6" name="Text Placeholder 43">
            <a:extLst>
              <a:ext uri="{FF2B5EF4-FFF2-40B4-BE49-F238E27FC236}">
                <a16:creationId xmlns:a16="http://schemas.microsoft.com/office/drawing/2014/main" id="{46BAC9F1-8F3B-4AA7-9F22-C27D5FC6A926}"/>
              </a:ext>
            </a:extLst>
          </p:cNvPr>
          <p:cNvSpPr>
            <a:spLocks noGrp="1"/>
          </p:cNvSpPr>
          <p:nvPr>
            <p:ph type="body" sz="quarter" idx="33" hasCustomPrompt="1"/>
          </p:nvPr>
        </p:nvSpPr>
        <p:spPr>
          <a:xfrm>
            <a:off x="813831" y="803440"/>
            <a:ext cx="6555815" cy="749111"/>
          </a:xfrm>
          <a:prstGeom prst="rect">
            <a:avLst/>
          </a:prstGeom>
        </p:spPr>
        <p:txBody>
          <a:bodyPr/>
          <a:lstStyle>
            <a:lvl1pPr marL="0" indent="0">
              <a:lnSpc>
                <a:spcPct val="75000"/>
              </a:lnSpc>
              <a:buNone/>
              <a:defRPr sz="3900" b="1" i="0">
                <a:solidFill>
                  <a:srgbClr val="EA2230"/>
                </a:solidFill>
                <a:latin typeface="Arial Black" panose="020B0604020202020204" pitchFamily="34" charset="0"/>
                <a:cs typeface="Arial Black" panose="020B0604020202020204" pitchFamily="34" charset="0"/>
              </a:defRPr>
            </a:lvl1pPr>
          </a:lstStyle>
          <a:p>
            <a:pPr lvl="0"/>
            <a:r>
              <a:rPr lang="en-US" dirty="0"/>
              <a:t>SECOND TITLE</a:t>
            </a:r>
          </a:p>
        </p:txBody>
      </p:sp>
      <p:sp>
        <p:nvSpPr>
          <p:cNvPr id="7" name="Text Placeholder 15">
            <a:extLst>
              <a:ext uri="{FF2B5EF4-FFF2-40B4-BE49-F238E27FC236}">
                <a16:creationId xmlns:a16="http://schemas.microsoft.com/office/drawing/2014/main" id="{7F1B5307-14E8-4EB2-A6C5-9BBB85162942}"/>
              </a:ext>
            </a:extLst>
          </p:cNvPr>
          <p:cNvSpPr>
            <a:spLocks noGrp="1"/>
          </p:cNvSpPr>
          <p:nvPr>
            <p:ph type="body" sz="quarter" idx="34" hasCustomPrompt="1"/>
          </p:nvPr>
        </p:nvSpPr>
        <p:spPr>
          <a:xfrm>
            <a:off x="589236" y="3551190"/>
            <a:ext cx="4862089" cy="1314802"/>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a:t>
            </a:r>
            <a:endParaRPr lang="en-US" dirty="0"/>
          </a:p>
        </p:txBody>
      </p:sp>
      <p:sp>
        <p:nvSpPr>
          <p:cNvPr id="8" name="Text Placeholder 25">
            <a:extLst>
              <a:ext uri="{FF2B5EF4-FFF2-40B4-BE49-F238E27FC236}">
                <a16:creationId xmlns:a16="http://schemas.microsoft.com/office/drawing/2014/main" id="{3F76C9B1-618C-447B-B024-412F121DE201}"/>
              </a:ext>
            </a:extLst>
          </p:cNvPr>
          <p:cNvSpPr>
            <a:spLocks noGrp="1"/>
          </p:cNvSpPr>
          <p:nvPr>
            <p:ph type="body" sz="quarter" idx="40" hasCustomPrompt="1"/>
          </p:nvPr>
        </p:nvSpPr>
        <p:spPr>
          <a:xfrm>
            <a:off x="592330" y="3080714"/>
            <a:ext cx="4858995" cy="251224"/>
          </a:xfrm>
          <a:prstGeom prst="rect">
            <a:avLst/>
          </a:prstGeom>
        </p:spPr>
        <p:txBody>
          <a:bodyPr/>
          <a:lstStyle>
            <a:lvl1pPr marL="0" indent="0" algn="l">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9" name="Text Placeholder 25">
            <a:extLst>
              <a:ext uri="{FF2B5EF4-FFF2-40B4-BE49-F238E27FC236}">
                <a16:creationId xmlns:a16="http://schemas.microsoft.com/office/drawing/2014/main" id="{6680A832-A451-4B61-91FC-B758D5E03BF4}"/>
              </a:ext>
            </a:extLst>
          </p:cNvPr>
          <p:cNvSpPr>
            <a:spLocks noGrp="1"/>
          </p:cNvSpPr>
          <p:nvPr>
            <p:ph type="body" sz="quarter" idx="38" hasCustomPrompt="1"/>
          </p:nvPr>
        </p:nvSpPr>
        <p:spPr>
          <a:xfrm>
            <a:off x="560349" y="1607525"/>
            <a:ext cx="2145857" cy="409609"/>
          </a:xfrm>
          <a:prstGeom prst="rect">
            <a:avLst/>
          </a:prstGeom>
        </p:spPr>
        <p:txBody>
          <a:bodyPr/>
          <a:lstStyle>
            <a:lvl1pPr marL="0" indent="0" algn="ctr">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10" name="Text Placeholder 31">
            <a:extLst>
              <a:ext uri="{FF2B5EF4-FFF2-40B4-BE49-F238E27FC236}">
                <a16:creationId xmlns:a16="http://schemas.microsoft.com/office/drawing/2014/main" id="{A263938D-925F-4BEB-8092-D0A050C20252}"/>
              </a:ext>
            </a:extLst>
          </p:cNvPr>
          <p:cNvSpPr>
            <a:spLocks noGrp="1"/>
          </p:cNvSpPr>
          <p:nvPr>
            <p:ph type="body" sz="quarter" idx="41" hasCustomPrompt="1"/>
          </p:nvPr>
        </p:nvSpPr>
        <p:spPr>
          <a:xfrm>
            <a:off x="560349" y="1829828"/>
            <a:ext cx="2141538" cy="934052"/>
          </a:xfrm>
          <a:prstGeom prst="rect">
            <a:avLst/>
          </a:prstGeom>
        </p:spPr>
        <p:txBody>
          <a:bodyPr/>
          <a:lstStyle>
            <a:lvl1pPr marL="0" marR="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accent1"/>
                </a:solidFill>
                <a:latin typeface="Arial" panose="020B0604020202020204" pitchFamily="34" charset="0"/>
                <a:cs typeface="Arial" panose="020B0604020202020204" pitchFamily="34" charset="0"/>
              </a:defRPr>
            </a:lvl1pPr>
            <a:lvl2pPr marL="388620" indent="0" algn="ctr">
              <a:buNone/>
              <a:defRPr sz="1200">
                <a:latin typeface="Arial" panose="020B0604020202020204" pitchFamily="34" charset="0"/>
                <a:cs typeface="Arial" panose="020B0604020202020204" pitchFamily="34" charset="0"/>
              </a:defRPr>
            </a:lvl2pPr>
            <a:lvl3pPr marL="777240" indent="0" algn="ctr">
              <a:buNone/>
              <a:defRPr sz="1200">
                <a:latin typeface="Arial" panose="020B0604020202020204" pitchFamily="34" charset="0"/>
                <a:cs typeface="Arial" panose="020B0604020202020204" pitchFamily="34" charset="0"/>
              </a:defRPr>
            </a:lvl3pPr>
            <a:lvl4pPr marL="1165860" indent="0" algn="ctr">
              <a:buNone/>
              <a:defRPr sz="1200">
                <a:latin typeface="Arial" panose="020B0604020202020204" pitchFamily="34" charset="0"/>
                <a:cs typeface="Arial" panose="020B0604020202020204" pitchFamily="34" charset="0"/>
              </a:defRPr>
            </a:lvl4pPr>
            <a:lvl5pPr marL="1554480" indent="0" algn="ctr">
              <a:buNone/>
              <a:defRPr sz="1200">
                <a:latin typeface="Arial" panose="020B0604020202020204" pitchFamily="34" charset="0"/>
                <a:cs typeface="Arial" panose="020B0604020202020204" pitchFamily="34" charset="0"/>
              </a:defRPr>
            </a:lvl5pPr>
          </a:lstStyle>
          <a:p>
            <a:pPr marL="0" marR="0" lvl="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dirty="0"/>
              <a:t>Copy goes here copy goes here copy goes here copy goes here copy goes here copy goes here</a:t>
            </a:r>
          </a:p>
          <a:p>
            <a:pPr lvl="0"/>
            <a:endParaRPr lang="en-US" dirty="0"/>
          </a:p>
        </p:txBody>
      </p:sp>
      <p:sp>
        <p:nvSpPr>
          <p:cNvPr id="11" name="Text Placeholder 25">
            <a:extLst>
              <a:ext uri="{FF2B5EF4-FFF2-40B4-BE49-F238E27FC236}">
                <a16:creationId xmlns:a16="http://schemas.microsoft.com/office/drawing/2014/main" id="{B38054FB-3D8F-45DE-90F5-F1ED7072155E}"/>
              </a:ext>
            </a:extLst>
          </p:cNvPr>
          <p:cNvSpPr>
            <a:spLocks noGrp="1"/>
          </p:cNvSpPr>
          <p:nvPr>
            <p:ph type="body" sz="quarter" idx="42" hasCustomPrompt="1"/>
          </p:nvPr>
        </p:nvSpPr>
        <p:spPr>
          <a:xfrm>
            <a:off x="3053613" y="1613621"/>
            <a:ext cx="2145857" cy="409609"/>
          </a:xfrm>
          <a:prstGeom prst="rect">
            <a:avLst/>
          </a:prstGeom>
        </p:spPr>
        <p:txBody>
          <a:bodyPr/>
          <a:lstStyle>
            <a:lvl1pPr marL="0" indent="0" algn="ctr">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12" name="Text Placeholder 31">
            <a:extLst>
              <a:ext uri="{FF2B5EF4-FFF2-40B4-BE49-F238E27FC236}">
                <a16:creationId xmlns:a16="http://schemas.microsoft.com/office/drawing/2014/main" id="{615F0651-104F-4A70-9408-EA7FF1D5B10E}"/>
              </a:ext>
            </a:extLst>
          </p:cNvPr>
          <p:cNvSpPr>
            <a:spLocks noGrp="1"/>
          </p:cNvSpPr>
          <p:nvPr>
            <p:ph type="body" sz="quarter" idx="43" hasCustomPrompt="1"/>
          </p:nvPr>
        </p:nvSpPr>
        <p:spPr>
          <a:xfrm>
            <a:off x="3053613" y="1835924"/>
            <a:ext cx="2141538" cy="934052"/>
          </a:xfrm>
          <a:prstGeom prst="rect">
            <a:avLst/>
          </a:prstGeom>
        </p:spPr>
        <p:txBody>
          <a:bodyPr/>
          <a:lstStyle>
            <a:lvl1pPr marL="0" marR="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accent1"/>
                </a:solidFill>
                <a:latin typeface="Arial" panose="020B0604020202020204" pitchFamily="34" charset="0"/>
                <a:cs typeface="Arial" panose="020B0604020202020204" pitchFamily="34" charset="0"/>
              </a:defRPr>
            </a:lvl1pPr>
            <a:lvl2pPr marL="388620" indent="0" algn="ctr">
              <a:buNone/>
              <a:defRPr sz="1200">
                <a:latin typeface="Arial" panose="020B0604020202020204" pitchFamily="34" charset="0"/>
                <a:cs typeface="Arial" panose="020B0604020202020204" pitchFamily="34" charset="0"/>
              </a:defRPr>
            </a:lvl2pPr>
            <a:lvl3pPr marL="777240" indent="0" algn="ctr">
              <a:buNone/>
              <a:defRPr sz="1200">
                <a:latin typeface="Arial" panose="020B0604020202020204" pitchFamily="34" charset="0"/>
                <a:cs typeface="Arial" panose="020B0604020202020204" pitchFamily="34" charset="0"/>
              </a:defRPr>
            </a:lvl3pPr>
            <a:lvl4pPr marL="1165860" indent="0" algn="ctr">
              <a:buNone/>
              <a:defRPr sz="1200">
                <a:latin typeface="Arial" panose="020B0604020202020204" pitchFamily="34" charset="0"/>
                <a:cs typeface="Arial" panose="020B0604020202020204" pitchFamily="34" charset="0"/>
              </a:defRPr>
            </a:lvl4pPr>
            <a:lvl5pPr marL="1554480" indent="0" algn="ctr">
              <a:buNone/>
              <a:defRPr sz="1200">
                <a:latin typeface="Arial" panose="020B0604020202020204" pitchFamily="34" charset="0"/>
                <a:cs typeface="Arial" panose="020B0604020202020204" pitchFamily="34" charset="0"/>
              </a:defRPr>
            </a:lvl5pPr>
          </a:lstStyle>
          <a:p>
            <a:pPr marL="0" marR="0" lvl="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dirty="0"/>
              <a:t>Copy goes here copy goes here copy goes here copy goes here copy goes here copy goes here</a:t>
            </a:r>
          </a:p>
          <a:p>
            <a:pPr lvl="0"/>
            <a:endParaRPr lang="en-US" dirty="0"/>
          </a:p>
        </p:txBody>
      </p:sp>
      <p:sp>
        <p:nvSpPr>
          <p:cNvPr id="13" name="Text Placeholder 25">
            <a:extLst>
              <a:ext uri="{FF2B5EF4-FFF2-40B4-BE49-F238E27FC236}">
                <a16:creationId xmlns:a16="http://schemas.microsoft.com/office/drawing/2014/main" id="{EF4E65FF-D64F-4DD4-A017-645A8931D7B5}"/>
              </a:ext>
            </a:extLst>
          </p:cNvPr>
          <p:cNvSpPr>
            <a:spLocks noGrp="1"/>
          </p:cNvSpPr>
          <p:nvPr>
            <p:ph type="body" sz="quarter" idx="44" hasCustomPrompt="1"/>
          </p:nvPr>
        </p:nvSpPr>
        <p:spPr>
          <a:xfrm>
            <a:off x="5223789" y="1613621"/>
            <a:ext cx="2145857" cy="409609"/>
          </a:xfrm>
          <a:prstGeom prst="rect">
            <a:avLst/>
          </a:prstGeom>
        </p:spPr>
        <p:txBody>
          <a:bodyPr/>
          <a:lstStyle>
            <a:lvl1pPr marL="0" indent="0" algn="ctr">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14" name="Text Placeholder 31">
            <a:extLst>
              <a:ext uri="{FF2B5EF4-FFF2-40B4-BE49-F238E27FC236}">
                <a16:creationId xmlns:a16="http://schemas.microsoft.com/office/drawing/2014/main" id="{A7E01B7A-6373-4834-A0EB-8BBB99270D29}"/>
              </a:ext>
            </a:extLst>
          </p:cNvPr>
          <p:cNvSpPr>
            <a:spLocks noGrp="1"/>
          </p:cNvSpPr>
          <p:nvPr>
            <p:ph type="body" sz="quarter" idx="45" hasCustomPrompt="1"/>
          </p:nvPr>
        </p:nvSpPr>
        <p:spPr>
          <a:xfrm>
            <a:off x="5223789" y="1835924"/>
            <a:ext cx="2141538" cy="934052"/>
          </a:xfrm>
          <a:prstGeom prst="rect">
            <a:avLst/>
          </a:prstGeom>
        </p:spPr>
        <p:txBody>
          <a:bodyPr/>
          <a:lstStyle>
            <a:lvl1pPr marL="0" marR="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accent1"/>
                </a:solidFill>
                <a:latin typeface="Arial" panose="020B0604020202020204" pitchFamily="34" charset="0"/>
                <a:cs typeface="Arial" panose="020B0604020202020204" pitchFamily="34" charset="0"/>
              </a:defRPr>
            </a:lvl1pPr>
            <a:lvl2pPr marL="388620" indent="0" algn="ctr">
              <a:buNone/>
              <a:defRPr sz="1200">
                <a:latin typeface="Arial" panose="020B0604020202020204" pitchFamily="34" charset="0"/>
                <a:cs typeface="Arial" panose="020B0604020202020204" pitchFamily="34" charset="0"/>
              </a:defRPr>
            </a:lvl2pPr>
            <a:lvl3pPr marL="777240" indent="0" algn="ctr">
              <a:buNone/>
              <a:defRPr sz="1200">
                <a:latin typeface="Arial" panose="020B0604020202020204" pitchFamily="34" charset="0"/>
                <a:cs typeface="Arial" panose="020B0604020202020204" pitchFamily="34" charset="0"/>
              </a:defRPr>
            </a:lvl3pPr>
            <a:lvl4pPr marL="1165860" indent="0" algn="ctr">
              <a:buNone/>
              <a:defRPr sz="1200">
                <a:latin typeface="Arial" panose="020B0604020202020204" pitchFamily="34" charset="0"/>
                <a:cs typeface="Arial" panose="020B0604020202020204" pitchFamily="34" charset="0"/>
              </a:defRPr>
            </a:lvl4pPr>
            <a:lvl5pPr marL="1554480" indent="0" algn="ctr">
              <a:buNone/>
              <a:defRPr sz="1200">
                <a:latin typeface="Arial" panose="020B0604020202020204" pitchFamily="34" charset="0"/>
                <a:cs typeface="Arial" panose="020B0604020202020204" pitchFamily="34" charset="0"/>
              </a:defRPr>
            </a:lvl5pPr>
          </a:lstStyle>
          <a:p>
            <a:pPr marL="0" marR="0" lvl="0" indent="0" algn="ctr"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dirty="0"/>
              <a:t>Copy goes here copy goes here copy goes here copy goes here copy goes here copy goes here</a:t>
            </a:r>
          </a:p>
          <a:p>
            <a:pPr lvl="0"/>
            <a:endParaRPr lang="en-US" dirty="0"/>
          </a:p>
        </p:txBody>
      </p:sp>
      <p:sp>
        <p:nvSpPr>
          <p:cNvPr id="15" name="Text Placeholder 25">
            <a:extLst>
              <a:ext uri="{FF2B5EF4-FFF2-40B4-BE49-F238E27FC236}">
                <a16:creationId xmlns:a16="http://schemas.microsoft.com/office/drawing/2014/main" id="{6EA6C38F-E1E7-463B-AE5F-FB308DF263E8}"/>
              </a:ext>
            </a:extLst>
          </p:cNvPr>
          <p:cNvSpPr>
            <a:spLocks noGrp="1"/>
          </p:cNvSpPr>
          <p:nvPr>
            <p:ph type="body" sz="quarter" idx="46" hasCustomPrompt="1"/>
          </p:nvPr>
        </p:nvSpPr>
        <p:spPr>
          <a:xfrm>
            <a:off x="590829" y="3294073"/>
            <a:ext cx="4858995" cy="251223"/>
          </a:xfrm>
          <a:prstGeom prst="rect">
            <a:avLst/>
          </a:prstGeom>
        </p:spPr>
        <p:txBody>
          <a:bodyPr/>
          <a:lstStyle>
            <a:lvl1pPr marL="0" indent="0" algn="l">
              <a:lnSpc>
                <a:spcPct val="100000"/>
              </a:lnSpc>
              <a:buNone/>
              <a:defRPr sz="1200" b="1" i="0">
                <a:solidFill>
                  <a:srgbClr val="EA2230"/>
                </a:solidFill>
                <a:latin typeface="Rockwell" panose="02060603020205020403" pitchFamily="18" charset="77"/>
              </a:defRPr>
            </a:lvl1pPr>
          </a:lstStyle>
          <a:p>
            <a:pPr lvl="0"/>
            <a:r>
              <a:rPr lang="en-US" dirty="0"/>
              <a:t>Subhead here subhead here subhead here</a:t>
            </a:r>
          </a:p>
        </p:txBody>
      </p:sp>
      <p:sp>
        <p:nvSpPr>
          <p:cNvPr id="16" name="Text Placeholder 15">
            <a:extLst>
              <a:ext uri="{FF2B5EF4-FFF2-40B4-BE49-F238E27FC236}">
                <a16:creationId xmlns:a16="http://schemas.microsoft.com/office/drawing/2014/main" id="{13CD832D-710B-46DE-9C3A-ECB6F5ECD0DC}"/>
              </a:ext>
            </a:extLst>
          </p:cNvPr>
          <p:cNvSpPr>
            <a:spLocks noGrp="1"/>
          </p:cNvSpPr>
          <p:nvPr>
            <p:ph type="body" sz="quarter" idx="47" hasCustomPrompt="1"/>
          </p:nvPr>
        </p:nvSpPr>
        <p:spPr>
          <a:xfrm>
            <a:off x="587735" y="5346890"/>
            <a:ext cx="4862089" cy="1314802"/>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a:t>
            </a:r>
            <a:endParaRPr lang="en-US" dirty="0"/>
          </a:p>
        </p:txBody>
      </p:sp>
      <p:sp>
        <p:nvSpPr>
          <p:cNvPr id="17" name="Text Placeholder 25">
            <a:extLst>
              <a:ext uri="{FF2B5EF4-FFF2-40B4-BE49-F238E27FC236}">
                <a16:creationId xmlns:a16="http://schemas.microsoft.com/office/drawing/2014/main" id="{C0E23A44-FC58-40D8-A4A7-4DF8DECFEC16}"/>
              </a:ext>
            </a:extLst>
          </p:cNvPr>
          <p:cNvSpPr>
            <a:spLocks noGrp="1"/>
          </p:cNvSpPr>
          <p:nvPr>
            <p:ph type="body" sz="quarter" idx="48" hasCustomPrompt="1"/>
          </p:nvPr>
        </p:nvSpPr>
        <p:spPr>
          <a:xfrm>
            <a:off x="590829" y="4876414"/>
            <a:ext cx="4858995" cy="251224"/>
          </a:xfrm>
          <a:prstGeom prst="rect">
            <a:avLst/>
          </a:prstGeom>
        </p:spPr>
        <p:txBody>
          <a:bodyPr/>
          <a:lstStyle>
            <a:lvl1pPr marL="0" indent="0" algn="l">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18" name="Text Placeholder 25">
            <a:extLst>
              <a:ext uri="{FF2B5EF4-FFF2-40B4-BE49-F238E27FC236}">
                <a16:creationId xmlns:a16="http://schemas.microsoft.com/office/drawing/2014/main" id="{53DEED8E-8B18-4476-8CD2-CF6D81E3B62A}"/>
              </a:ext>
            </a:extLst>
          </p:cNvPr>
          <p:cNvSpPr>
            <a:spLocks noGrp="1"/>
          </p:cNvSpPr>
          <p:nvPr>
            <p:ph type="body" sz="quarter" idx="49" hasCustomPrompt="1"/>
          </p:nvPr>
        </p:nvSpPr>
        <p:spPr>
          <a:xfrm>
            <a:off x="589328" y="5089773"/>
            <a:ext cx="4858995" cy="251223"/>
          </a:xfrm>
          <a:prstGeom prst="rect">
            <a:avLst/>
          </a:prstGeom>
        </p:spPr>
        <p:txBody>
          <a:bodyPr/>
          <a:lstStyle>
            <a:lvl1pPr marL="0" indent="0" algn="l">
              <a:lnSpc>
                <a:spcPct val="100000"/>
              </a:lnSpc>
              <a:buNone/>
              <a:defRPr sz="1200" b="1" i="0">
                <a:solidFill>
                  <a:srgbClr val="EA2230"/>
                </a:solidFill>
                <a:latin typeface="Rockwell" panose="02060603020205020403" pitchFamily="18" charset="77"/>
              </a:defRPr>
            </a:lvl1pPr>
          </a:lstStyle>
          <a:p>
            <a:pPr lvl="0"/>
            <a:r>
              <a:rPr lang="en-US" dirty="0"/>
              <a:t>Subhead here subhead here subhead here</a:t>
            </a:r>
          </a:p>
        </p:txBody>
      </p:sp>
      <p:sp>
        <p:nvSpPr>
          <p:cNvPr id="19" name="Text Placeholder 15">
            <a:extLst>
              <a:ext uri="{FF2B5EF4-FFF2-40B4-BE49-F238E27FC236}">
                <a16:creationId xmlns:a16="http://schemas.microsoft.com/office/drawing/2014/main" id="{F85D7475-BB14-4E3F-80C1-018595C9A968}"/>
              </a:ext>
            </a:extLst>
          </p:cNvPr>
          <p:cNvSpPr>
            <a:spLocks noGrp="1"/>
          </p:cNvSpPr>
          <p:nvPr>
            <p:ph type="body" sz="quarter" idx="50" hasCustomPrompt="1"/>
          </p:nvPr>
        </p:nvSpPr>
        <p:spPr>
          <a:xfrm>
            <a:off x="578682" y="7129977"/>
            <a:ext cx="4862089" cy="934052"/>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a:solidFill>
                  <a:schemeClr val="bg2">
                    <a:lumMod val="10000"/>
                  </a:schemeClr>
                </a:solidFill>
                <a:latin typeface="Arial" panose="020B0604020202020204" pitchFamily="34" charset="0"/>
                <a:cs typeface="Arial" panose="020B0604020202020204" pitchFamily="34" charset="0"/>
              </a:defRPr>
            </a:lvl1pPr>
          </a:lstStyle>
          <a:p>
            <a:pPr marL="0" marR="0" lvl="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a:pPr>
            <a:r>
              <a:rPr lang="en-US" sz="1200" dirty="0">
                <a:solidFill>
                  <a:schemeClr val="accent6">
                    <a:lumMod val="10000"/>
                  </a:schemeClr>
                </a:solidFill>
              </a:rPr>
              <a:t>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 copy and bullets</a:t>
            </a:r>
            <a:endParaRPr lang="en-US" dirty="0"/>
          </a:p>
        </p:txBody>
      </p:sp>
      <p:sp>
        <p:nvSpPr>
          <p:cNvPr id="20" name="Text Placeholder 25">
            <a:extLst>
              <a:ext uri="{FF2B5EF4-FFF2-40B4-BE49-F238E27FC236}">
                <a16:creationId xmlns:a16="http://schemas.microsoft.com/office/drawing/2014/main" id="{7E1FF5C2-7795-4057-A828-E08007DD4B09}"/>
              </a:ext>
            </a:extLst>
          </p:cNvPr>
          <p:cNvSpPr>
            <a:spLocks noGrp="1"/>
          </p:cNvSpPr>
          <p:nvPr>
            <p:ph type="body" sz="quarter" idx="51" hasCustomPrompt="1"/>
          </p:nvPr>
        </p:nvSpPr>
        <p:spPr>
          <a:xfrm>
            <a:off x="581776" y="6659501"/>
            <a:ext cx="4858995" cy="251224"/>
          </a:xfrm>
          <a:prstGeom prst="rect">
            <a:avLst/>
          </a:prstGeom>
        </p:spPr>
        <p:txBody>
          <a:bodyPr/>
          <a:lstStyle>
            <a:lvl1pPr marL="0" indent="0" algn="l">
              <a:lnSpc>
                <a:spcPct val="100000"/>
              </a:lnSpc>
              <a:buNone/>
              <a:defRPr sz="1200" b="1" i="0">
                <a:solidFill>
                  <a:srgbClr val="00AEEF"/>
                </a:solidFill>
                <a:latin typeface="Rockwell" panose="02060603020205020403" pitchFamily="18" charset="77"/>
              </a:defRPr>
            </a:lvl1pPr>
          </a:lstStyle>
          <a:p>
            <a:pPr lvl="0"/>
            <a:r>
              <a:rPr lang="en-US" dirty="0"/>
              <a:t>HEADER GOES HERE</a:t>
            </a:r>
          </a:p>
        </p:txBody>
      </p:sp>
      <p:sp>
        <p:nvSpPr>
          <p:cNvPr id="21" name="Text Placeholder 25">
            <a:extLst>
              <a:ext uri="{FF2B5EF4-FFF2-40B4-BE49-F238E27FC236}">
                <a16:creationId xmlns:a16="http://schemas.microsoft.com/office/drawing/2014/main" id="{A712A4FD-AC6F-4FF2-8893-43D387699B22}"/>
              </a:ext>
            </a:extLst>
          </p:cNvPr>
          <p:cNvSpPr>
            <a:spLocks noGrp="1"/>
          </p:cNvSpPr>
          <p:nvPr>
            <p:ph type="body" sz="quarter" idx="52" hasCustomPrompt="1"/>
          </p:nvPr>
        </p:nvSpPr>
        <p:spPr>
          <a:xfrm>
            <a:off x="580275" y="6872860"/>
            <a:ext cx="4858995" cy="251223"/>
          </a:xfrm>
          <a:prstGeom prst="rect">
            <a:avLst/>
          </a:prstGeom>
        </p:spPr>
        <p:txBody>
          <a:bodyPr/>
          <a:lstStyle>
            <a:lvl1pPr marL="0" indent="0" algn="l">
              <a:lnSpc>
                <a:spcPct val="100000"/>
              </a:lnSpc>
              <a:buNone/>
              <a:defRPr sz="1200" b="1" i="0">
                <a:solidFill>
                  <a:srgbClr val="EA2230"/>
                </a:solidFill>
                <a:latin typeface="Rockwell" panose="02060603020205020403" pitchFamily="18" charset="77"/>
              </a:defRPr>
            </a:lvl1pPr>
          </a:lstStyle>
          <a:p>
            <a:pPr lvl="0"/>
            <a:r>
              <a:rPr lang="en-US" dirty="0"/>
              <a:t>Subhead here subhead here subhead here</a:t>
            </a:r>
          </a:p>
        </p:txBody>
      </p:sp>
    </p:spTree>
    <p:extLst>
      <p:ext uri="{BB962C8B-B14F-4D97-AF65-F5344CB8AC3E}">
        <p14:creationId xmlns:p14="http://schemas.microsoft.com/office/powerpoint/2010/main" val="84752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s://twitter.com/TexasDeptofAg?ref_src=twsrc%5Egoogle%7Ctwcamp%5Eserp%7Ctwgr%5Eauthor" TargetMode="External"/><Relationship Id="rId13" Type="http://schemas.openxmlformats.org/officeDocument/2006/relationships/image" Target="../media/image5.png"/><Relationship Id="rId3" Type="http://schemas.openxmlformats.org/officeDocument/2006/relationships/theme" Target="../theme/theme1.xml"/><Relationship Id="rId7" Type="http://schemas.openxmlformats.org/officeDocument/2006/relationships/image" Target="../media/image2.png"/><Relationship Id="rId12" Type="http://schemas.openxmlformats.org/officeDocument/2006/relationships/hyperlink" Target="https://squaremeals.org/" TargetMode="External"/><Relationship Id="rId2" Type="http://schemas.openxmlformats.org/officeDocument/2006/relationships/slideLayout" Target="../slideLayouts/slideLayout2.xml"/><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hyperlink" Target="https://www.instagram.com/texasagriculture/?hl=en" TargetMode="External"/><Relationship Id="rId11" Type="http://schemas.openxmlformats.org/officeDocument/2006/relationships/image" Target="../media/image4.png"/><Relationship Id="rId5" Type="http://schemas.openxmlformats.org/officeDocument/2006/relationships/image" Target="../media/image1.png"/><Relationship Id="rId15" Type="http://schemas.openxmlformats.org/officeDocument/2006/relationships/hyperlink" Target="https://www.texasagriculture.gov/" TargetMode="External"/><Relationship Id="rId10" Type="http://schemas.openxmlformats.org/officeDocument/2006/relationships/hyperlink" Target="https://www.youtube.com/channel/UC8e-ZfjMoig2DWArJq1wRpQ" TargetMode="External"/><Relationship Id="rId4" Type="http://schemas.openxmlformats.org/officeDocument/2006/relationships/hyperlink" Target="https://www.facebook.com/TexasDepartmentofAgriculture/" TargetMode="External"/><Relationship Id="rId9" Type="http://schemas.openxmlformats.org/officeDocument/2006/relationships/image" Target="../media/image3.png"/><Relationship Id="rId14" Type="http://schemas.openxmlformats.org/officeDocument/2006/relationships/hyperlink" Target="https://www.fns.usda.gov/cr/fns-nondiscrimination-statement"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dirty="0"/>
              <a:t>Click to edit Master title style</a:t>
            </a:r>
          </a:p>
        </p:txBody>
      </p:sp>
      <p:sp>
        <p:nvSpPr>
          <p:cNvPr id="13" name="Rectangle 12">
            <a:extLst>
              <a:ext uri="{FF2B5EF4-FFF2-40B4-BE49-F238E27FC236}">
                <a16:creationId xmlns:a16="http://schemas.microsoft.com/office/drawing/2014/main" id="{F008EE9E-D56B-4688-944E-45801D8B3F37}"/>
              </a:ext>
            </a:extLst>
          </p:cNvPr>
          <p:cNvSpPr/>
          <p:nvPr userDrawn="1"/>
        </p:nvSpPr>
        <p:spPr>
          <a:xfrm>
            <a:off x="0" y="8487178"/>
            <a:ext cx="7772403" cy="1571222"/>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50" dirty="0">
              <a:solidFill>
                <a:schemeClr val="bg1"/>
              </a:solidFill>
              <a:latin typeface="Arial" panose="020B0604020202020204" pitchFamily="34" charset="0"/>
            </a:endParaRPr>
          </a:p>
        </p:txBody>
      </p:sp>
      <p:sp>
        <p:nvSpPr>
          <p:cNvPr id="14" name="TextBox 13">
            <a:extLst>
              <a:ext uri="{FF2B5EF4-FFF2-40B4-BE49-F238E27FC236}">
                <a16:creationId xmlns:a16="http://schemas.microsoft.com/office/drawing/2014/main" id="{9F63F5D4-F939-4768-8152-06FCDB6DF42C}"/>
              </a:ext>
            </a:extLst>
          </p:cNvPr>
          <p:cNvSpPr txBox="1"/>
          <p:nvPr userDrawn="1"/>
        </p:nvSpPr>
        <p:spPr>
          <a:xfrm>
            <a:off x="1286352" y="9249909"/>
            <a:ext cx="5016697" cy="369332"/>
          </a:xfrm>
          <a:prstGeom prst="rect">
            <a:avLst/>
          </a:prstGeom>
          <a:noFill/>
        </p:spPr>
        <p:txBody>
          <a:bodyPr wrap="square" rtlCol="0">
            <a:spAutoFit/>
          </a:bodyPr>
          <a:lstStyle/>
          <a:p>
            <a:pPr algn="ctr"/>
            <a:r>
              <a:rPr lang="en-US" sz="900" dirty="0">
                <a:solidFill>
                  <a:schemeClr val="bg1"/>
                </a:solidFill>
                <a:latin typeface="Arial" panose="020B0604020202020204" pitchFamily="34" charset="0"/>
                <a:cs typeface="Arial" panose="020B0604020202020204" pitchFamily="34" charset="0"/>
              </a:rPr>
              <a:t>Fraud Hotline: 1-866-5-FRAUD-4 or 1-866-537-2834 | P.O. Box 12847 | Austin, TX 78711</a:t>
            </a:r>
          </a:p>
          <a:p>
            <a:pPr algn="ctr"/>
            <a:r>
              <a:rPr lang="en-US" sz="900" dirty="0">
                <a:solidFill>
                  <a:schemeClr val="bg1"/>
                </a:solidFill>
                <a:latin typeface="Arial" panose="020B0604020202020204" pitchFamily="34" charset="0"/>
                <a:cs typeface="Arial" panose="020B0604020202020204" pitchFamily="34" charset="0"/>
              </a:rPr>
              <a:t>Toll Free: (877) TEX-MEAL | For the hearing impaired: (800) 735-2989 (TTY)</a:t>
            </a:r>
          </a:p>
        </p:txBody>
      </p:sp>
      <p:sp>
        <p:nvSpPr>
          <p:cNvPr id="16" name="Date Placeholder 3">
            <a:extLst>
              <a:ext uri="{FF2B5EF4-FFF2-40B4-BE49-F238E27FC236}">
                <a16:creationId xmlns:a16="http://schemas.microsoft.com/office/drawing/2014/main" id="{3FDB625B-67D9-42DA-9ECA-BFDE1F07F031}"/>
              </a:ext>
            </a:extLst>
          </p:cNvPr>
          <p:cNvSpPr>
            <a:spLocks noGrp="1"/>
          </p:cNvSpPr>
          <p:nvPr>
            <p:ph type="dt" sz="half" idx="2"/>
          </p:nvPr>
        </p:nvSpPr>
        <p:spPr>
          <a:xfrm>
            <a:off x="5906541" y="9507288"/>
            <a:ext cx="1748790" cy="535517"/>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r>
              <a:rPr lang="en-US"/>
              <a:t>Updated </a:t>
            </a:r>
            <a:fld id="{560E9B5E-B1D3-45AE-B3A5-C22A4DF7CD1C}" type="datetime1">
              <a:rPr lang="en-US" smtClean="0"/>
              <a:pPr/>
              <a:t>1/23/2024</a:t>
            </a:fld>
            <a:endParaRPr lang="en-US"/>
          </a:p>
          <a:p>
            <a:r>
              <a:rPr lang="en-US"/>
              <a:t>www.SquareMeals.org</a:t>
            </a:r>
            <a:endParaRPr lang="en-US" dirty="0"/>
          </a:p>
        </p:txBody>
      </p:sp>
      <p:sp>
        <p:nvSpPr>
          <p:cNvPr id="17" name="TextBox 16">
            <a:extLst>
              <a:ext uri="{FF2B5EF4-FFF2-40B4-BE49-F238E27FC236}">
                <a16:creationId xmlns:a16="http://schemas.microsoft.com/office/drawing/2014/main" id="{05CD52CD-8D2A-4D04-B7C8-6D0D41AC95AB}"/>
              </a:ext>
            </a:extLst>
          </p:cNvPr>
          <p:cNvSpPr txBox="1"/>
          <p:nvPr userDrawn="1"/>
        </p:nvSpPr>
        <p:spPr>
          <a:xfrm>
            <a:off x="184017" y="9582452"/>
            <a:ext cx="2604573" cy="369332"/>
          </a:xfrm>
          <a:prstGeom prst="rect">
            <a:avLst/>
          </a:prstGeom>
          <a:noFill/>
        </p:spPr>
        <p:txBody>
          <a:bodyPr wrap="square" rtlCol="0">
            <a:spAutoFit/>
          </a:bodyPr>
          <a:lstStyle/>
          <a:p>
            <a:pPr lvl="0"/>
            <a:r>
              <a:rPr lang="en-US" sz="900" dirty="0">
                <a:solidFill>
                  <a:schemeClr val="bg1"/>
                </a:solidFill>
                <a:latin typeface="Arial" panose="020B0604020202020204" pitchFamily="34" charset="0"/>
                <a:cs typeface="Arial" panose="020B0604020202020204" pitchFamily="34" charset="0"/>
              </a:rPr>
              <a:t>Food and Nutrition Division</a:t>
            </a:r>
          </a:p>
          <a:p>
            <a:pPr lvl="0"/>
            <a:r>
              <a:rPr lang="en-US" sz="900" dirty="0">
                <a:solidFill>
                  <a:schemeClr val="bg1"/>
                </a:solidFill>
                <a:latin typeface="Arial" panose="020B0604020202020204" pitchFamily="34" charset="0"/>
                <a:cs typeface="Arial" panose="020B0604020202020204" pitchFamily="34" charset="0"/>
              </a:rPr>
              <a:t>Summer Meal Programs</a:t>
            </a:r>
          </a:p>
        </p:txBody>
      </p:sp>
      <p:pic>
        <p:nvPicPr>
          <p:cNvPr id="11" name="Picture 10" descr="Facebook Logo">
            <a:hlinkClick r:id="rId4"/>
            <a:extLst>
              <a:ext uri="{FF2B5EF4-FFF2-40B4-BE49-F238E27FC236}">
                <a16:creationId xmlns:a16="http://schemas.microsoft.com/office/drawing/2014/main" id="{B65F74CF-B868-43E8-ACAC-4F19DF9E946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13937" y="8930066"/>
            <a:ext cx="301072" cy="301330"/>
          </a:xfrm>
          <a:prstGeom prst="rect">
            <a:avLst/>
          </a:prstGeom>
        </p:spPr>
      </p:pic>
      <p:pic>
        <p:nvPicPr>
          <p:cNvPr id="12" name="Picture 11" descr="Instagram Logo">
            <a:hlinkClick r:id="rId6"/>
            <a:extLst>
              <a:ext uri="{FF2B5EF4-FFF2-40B4-BE49-F238E27FC236}">
                <a16:creationId xmlns:a16="http://schemas.microsoft.com/office/drawing/2014/main" id="{2A931946-746B-49D9-A0E3-FF989DE1F38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252449" y="8930224"/>
            <a:ext cx="301072" cy="301330"/>
          </a:xfrm>
          <a:prstGeom prst="rect">
            <a:avLst/>
          </a:prstGeom>
        </p:spPr>
      </p:pic>
      <p:pic>
        <p:nvPicPr>
          <p:cNvPr id="21" name="Picture 20" descr="Twitter Logo">
            <a:hlinkClick r:id="rId8"/>
            <a:extLst>
              <a:ext uri="{FF2B5EF4-FFF2-40B4-BE49-F238E27FC236}">
                <a16:creationId xmlns:a16="http://schemas.microsoft.com/office/drawing/2014/main" id="{7E9F040B-783C-4E8A-BDBF-6C2756E0F04E}"/>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913937" y="9256200"/>
            <a:ext cx="301072" cy="301330"/>
          </a:xfrm>
          <a:prstGeom prst="rect">
            <a:avLst/>
          </a:prstGeom>
        </p:spPr>
      </p:pic>
      <p:pic>
        <p:nvPicPr>
          <p:cNvPr id="22" name="Picture 21" descr="YouTube Logo">
            <a:hlinkClick r:id="rId10"/>
            <a:extLst>
              <a:ext uri="{FF2B5EF4-FFF2-40B4-BE49-F238E27FC236}">
                <a16:creationId xmlns:a16="http://schemas.microsoft.com/office/drawing/2014/main" id="{6AA53AF8-464F-4A67-8BFE-67D6E1FB764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7248439" y="9261861"/>
            <a:ext cx="301072" cy="301330"/>
          </a:xfrm>
          <a:prstGeom prst="rect">
            <a:avLst/>
          </a:prstGeom>
        </p:spPr>
      </p:pic>
      <p:pic>
        <p:nvPicPr>
          <p:cNvPr id="23" name="Picture 22"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hlinkClick r:id="rId12"/>
            <a:extLst>
              <a:ext uri="{FF2B5EF4-FFF2-40B4-BE49-F238E27FC236}">
                <a16:creationId xmlns:a16="http://schemas.microsoft.com/office/drawing/2014/main" id="{8130111E-8CCB-416A-9936-4375988C31A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70377" y="8645062"/>
            <a:ext cx="625118" cy="947216"/>
          </a:xfrm>
          <a:prstGeom prst="rect">
            <a:avLst/>
          </a:prstGeom>
        </p:spPr>
      </p:pic>
      <p:sp>
        <p:nvSpPr>
          <p:cNvPr id="18" name="TextBox 17">
            <a:hlinkClick r:id="rId14"/>
            <a:extLst>
              <a:ext uri="{FF2B5EF4-FFF2-40B4-BE49-F238E27FC236}">
                <a16:creationId xmlns:a16="http://schemas.microsoft.com/office/drawing/2014/main" id="{B95E3845-DFF6-4980-8AFB-4DDC7F35998A}"/>
              </a:ext>
            </a:extLst>
          </p:cNvPr>
          <p:cNvSpPr txBox="1"/>
          <p:nvPr userDrawn="1"/>
        </p:nvSpPr>
        <p:spPr>
          <a:xfrm>
            <a:off x="2095652" y="9592799"/>
            <a:ext cx="3692105" cy="369332"/>
          </a:xfrm>
          <a:prstGeom prst="rect">
            <a:avLst/>
          </a:prstGeom>
          <a:noFill/>
        </p:spPr>
        <p:txBody>
          <a:bodyPr wrap="square" rtlCol="0">
            <a:spAutoFit/>
          </a:bodyPr>
          <a:lstStyle/>
          <a:p>
            <a:pPr lvl="0" algn="ctr"/>
            <a:r>
              <a:rPr lang="en-US" sz="900" dirty="0">
                <a:solidFill>
                  <a:schemeClr val="bg1"/>
                </a:solidFill>
                <a:latin typeface="Arial" panose="020B0604020202020204" pitchFamily="34" charset="0"/>
                <a:cs typeface="Arial" panose="020B0604020202020204" pitchFamily="34" charset="0"/>
              </a:rPr>
              <a:t>This product was funded by USDA.</a:t>
            </a:r>
          </a:p>
          <a:p>
            <a:pPr lvl="0" algn="ctr"/>
            <a:r>
              <a:rPr lang="en-US" sz="900" dirty="0">
                <a:solidFill>
                  <a:schemeClr val="bg1"/>
                </a:solidFill>
                <a:latin typeface="Arial" panose="020B0604020202020204" pitchFamily="34" charset="0"/>
                <a:cs typeface="Arial" panose="020B0604020202020204" pitchFamily="34" charset="0"/>
              </a:rPr>
              <a:t>This institution is an equal opportunity provider.</a:t>
            </a:r>
          </a:p>
        </p:txBody>
      </p:sp>
      <p:pic>
        <p:nvPicPr>
          <p:cNvPr id="15" name="Picture 14">
            <a:hlinkClick r:id="rId15"/>
            <a:extLst>
              <a:ext uri="{FF2B5EF4-FFF2-40B4-BE49-F238E27FC236}">
                <a16:creationId xmlns:a16="http://schemas.microsoft.com/office/drawing/2014/main" id="{7B78429E-AAA5-4DDF-83CE-D56F71ED1CCA}"/>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644191" y="8219785"/>
            <a:ext cx="2595026" cy="947216"/>
          </a:xfrm>
          <a:prstGeom prst="rect">
            <a:avLst/>
          </a:prstGeom>
        </p:spPr>
      </p:pic>
    </p:spTree>
    <p:extLst>
      <p:ext uri="{BB962C8B-B14F-4D97-AF65-F5344CB8AC3E}">
        <p14:creationId xmlns:p14="http://schemas.microsoft.com/office/powerpoint/2010/main" val="3629075350"/>
      </p:ext>
    </p:extLst>
  </p:cSld>
  <p:clrMap bg1="lt1" tx1="dk1" bg2="lt2" tx2="dk2" accent1="accent1" accent2="accent2" accent3="accent3" accent4="accent4" accent5="accent5" accent6="accent6" hlink="hlink" folHlink="folHlink"/>
  <p:sldLayoutIdLst>
    <p:sldLayoutId id="2147483687" r:id="rId1"/>
    <p:sldLayoutId id="2147483688" r:id="rId2"/>
  </p:sldLayoutIdLst>
  <p:hf sldNum="0" hdr="0" ftr="0"/>
  <p:txStyles>
    <p:titleStyle>
      <a:lvl1pPr algn="l" defTabSz="777240" rtl="0" eaLnBrk="1" latinLnBrk="0" hangingPunct="1">
        <a:lnSpc>
          <a:spcPct val="90000"/>
        </a:lnSpc>
        <a:spcBef>
          <a:spcPct val="0"/>
        </a:spcBef>
        <a:buNone/>
        <a:defRPr sz="3740" kern="1200">
          <a:solidFill>
            <a:schemeClr val="tx1"/>
          </a:solidFill>
          <a:latin typeface="Arial" panose="020B0604020202020204" pitchFamily="34" charset="0"/>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hyperlink" Target="https://squaremeals.org/Portals/8/files/cacfp/White_Paper_CACFP_Salary_and_Wage_Income_Protocol_V700_07072021%2000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6FDA1E-E349-37B5-D8AB-CBE724E43EF6}"/>
              </a:ext>
            </a:extLst>
          </p:cNvPr>
          <p:cNvSpPr/>
          <p:nvPr/>
        </p:nvSpPr>
        <p:spPr>
          <a:xfrm>
            <a:off x="-10765" y="2263714"/>
            <a:ext cx="7796228" cy="8179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
        <p:nvSpPr>
          <p:cNvPr id="14" name="Rectangle 13">
            <a:extLst>
              <a:ext uri="{FF2B5EF4-FFF2-40B4-BE49-F238E27FC236}">
                <a16:creationId xmlns:a16="http://schemas.microsoft.com/office/drawing/2014/main" id="{CD967DED-63B6-8D47-9FE2-C5011175E68D}"/>
              </a:ext>
            </a:extLst>
          </p:cNvPr>
          <p:cNvSpPr/>
          <p:nvPr/>
        </p:nvSpPr>
        <p:spPr>
          <a:xfrm>
            <a:off x="0" y="-3780"/>
            <a:ext cx="7772400" cy="373520"/>
          </a:xfrm>
          <a:prstGeom prst="rect">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5D40DD99-0758-7C47-9A26-328043313E20}"/>
              </a:ext>
            </a:extLst>
          </p:cNvPr>
          <p:cNvSpPr/>
          <p:nvPr/>
        </p:nvSpPr>
        <p:spPr>
          <a:xfrm>
            <a:off x="5225" y="3215763"/>
            <a:ext cx="7796228" cy="49223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8" name="Rectangle 17">
            <a:extLst>
              <a:ext uri="{FF2B5EF4-FFF2-40B4-BE49-F238E27FC236}">
                <a16:creationId xmlns:a16="http://schemas.microsoft.com/office/drawing/2014/main" id="{8A3A6C2C-D85C-A349-91AB-F216BB357E70}"/>
              </a:ext>
            </a:extLst>
          </p:cNvPr>
          <p:cNvSpPr/>
          <p:nvPr/>
        </p:nvSpPr>
        <p:spPr>
          <a:xfrm>
            <a:off x="-10765" y="512133"/>
            <a:ext cx="7772401" cy="1617441"/>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Text Placeholder 4">
            <a:extLst>
              <a:ext uri="{FF2B5EF4-FFF2-40B4-BE49-F238E27FC236}">
                <a16:creationId xmlns:a16="http://schemas.microsoft.com/office/drawing/2014/main" id="{D9E761B3-0668-4B22-A69E-D2040BA72307}"/>
              </a:ext>
            </a:extLst>
          </p:cNvPr>
          <p:cNvSpPr>
            <a:spLocks noGrp="1"/>
          </p:cNvSpPr>
          <p:nvPr>
            <p:ph type="body" sz="quarter" idx="20"/>
          </p:nvPr>
        </p:nvSpPr>
        <p:spPr>
          <a:xfrm>
            <a:off x="396351" y="609078"/>
            <a:ext cx="6443360" cy="454442"/>
          </a:xfrm>
        </p:spPr>
        <p:txBody>
          <a:bodyPr/>
          <a:lstStyle/>
          <a:p>
            <a:r>
              <a:rPr lang="en-US" sz="2400" dirty="0">
                <a:solidFill>
                  <a:schemeClr val="bg1"/>
                </a:solidFill>
              </a:rPr>
              <a:t>Summer Food Service Program</a:t>
            </a:r>
          </a:p>
        </p:txBody>
      </p:sp>
      <p:sp>
        <p:nvSpPr>
          <p:cNvPr id="7" name="Text Placeholder 6">
            <a:extLst>
              <a:ext uri="{FF2B5EF4-FFF2-40B4-BE49-F238E27FC236}">
                <a16:creationId xmlns:a16="http://schemas.microsoft.com/office/drawing/2014/main" id="{B4781D97-DD15-45A1-960E-24BE5081B04F}"/>
              </a:ext>
            </a:extLst>
          </p:cNvPr>
          <p:cNvSpPr>
            <a:spLocks noGrp="1"/>
          </p:cNvSpPr>
          <p:nvPr>
            <p:ph type="body" sz="quarter" idx="33"/>
          </p:nvPr>
        </p:nvSpPr>
        <p:spPr>
          <a:xfrm>
            <a:off x="396352" y="1041104"/>
            <a:ext cx="6443360" cy="454443"/>
          </a:xfrm>
          <a:noFill/>
        </p:spPr>
        <p:txBody>
          <a:bodyPr/>
          <a:lstStyle/>
          <a:p>
            <a:r>
              <a:rPr lang="en-US" dirty="0">
                <a:solidFill>
                  <a:schemeClr val="bg1"/>
                </a:solidFill>
              </a:rPr>
              <a:t>PY24 Budget Detail</a:t>
            </a:r>
          </a:p>
          <a:p>
            <a:r>
              <a:rPr lang="en-US" sz="2800" dirty="0">
                <a:solidFill>
                  <a:schemeClr val="bg1"/>
                </a:solidFill>
              </a:rPr>
              <a:t>CACFP and SFSP Compensation</a:t>
            </a:r>
          </a:p>
        </p:txBody>
      </p:sp>
      <p:sp>
        <p:nvSpPr>
          <p:cNvPr id="8" name="Text Placeholder 7">
            <a:extLst>
              <a:ext uri="{FF2B5EF4-FFF2-40B4-BE49-F238E27FC236}">
                <a16:creationId xmlns:a16="http://schemas.microsoft.com/office/drawing/2014/main" id="{BCFF38CB-D234-43C0-81AF-274BBFB25046}"/>
              </a:ext>
            </a:extLst>
          </p:cNvPr>
          <p:cNvSpPr>
            <a:spLocks noGrp="1"/>
          </p:cNvSpPr>
          <p:nvPr>
            <p:ph type="body" sz="quarter" idx="34"/>
          </p:nvPr>
        </p:nvSpPr>
        <p:spPr>
          <a:xfrm>
            <a:off x="485256" y="3496147"/>
            <a:ext cx="7037435" cy="4485256"/>
          </a:xfrm>
        </p:spPr>
        <p:txBody>
          <a:bodyPr/>
          <a:lstStyle/>
          <a:p>
            <a:pPr marL="342900" marR="0" lvl="0" indent="-342900">
              <a:lnSpc>
                <a:spcPct val="130000"/>
              </a:lnSpc>
              <a:spcBef>
                <a:spcPts val="0"/>
              </a:spcBef>
              <a:spcAft>
                <a:spcPts val="1200"/>
              </a:spcAft>
              <a:buFont typeface="+mj-lt"/>
              <a:buAutoNum type="arabicPeriod"/>
            </a:pPr>
            <a:r>
              <a:rPr lang="en-US" sz="1600" b="1" dirty="0">
                <a:solidFill>
                  <a:srgbClr val="EA2230"/>
                </a:solidFill>
                <a:effectLst/>
                <a:latin typeface="Georgia" panose="02040502050405020303" pitchFamily="18" charset="0"/>
                <a:ea typeface="Times New Roman" panose="02020603050405020304" pitchFamily="18" charset="0"/>
              </a:rPr>
              <a:t>Complete the SFSP Budget Detail.</a:t>
            </a:r>
          </a:p>
          <a:p>
            <a:pPr marL="925830" lvl="1" indent="-342900">
              <a:lnSpc>
                <a:spcPct val="130000"/>
              </a:lnSpc>
              <a:spcBef>
                <a:spcPts val="0"/>
              </a:spcBef>
              <a:spcAft>
                <a:spcPts val="1200"/>
              </a:spcAft>
            </a:pPr>
            <a:r>
              <a:rPr lang="en-US" sz="1400" dirty="0">
                <a:solidFill>
                  <a:schemeClr val="accent1"/>
                </a:solidFill>
                <a:latin typeface="Georgia" panose="02040502050405020303" pitchFamily="18" charset="0"/>
              </a:rPr>
              <a:t>SFSP pay should not equal more than 30% of total annual pay. (SFSP should not exceed a total aggregate of four months.)</a:t>
            </a:r>
          </a:p>
          <a:p>
            <a:pPr marL="925830" lvl="1" indent="-342900">
              <a:lnSpc>
                <a:spcPct val="130000"/>
              </a:lnSpc>
              <a:spcBef>
                <a:spcPts val="0"/>
              </a:spcBef>
              <a:spcAft>
                <a:spcPts val="1200"/>
              </a:spcAft>
            </a:pPr>
            <a:r>
              <a:rPr lang="en-US" sz="1400" dirty="0">
                <a:solidFill>
                  <a:schemeClr val="accent1"/>
                </a:solidFill>
                <a:latin typeface="Georgia" panose="02040502050405020303" pitchFamily="18" charset="0"/>
                <a:ea typeface="Arial" panose="020B0604020202020204" pitchFamily="34" charset="0"/>
              </a:rPr>
              <a:t>Additional Costs and/or Benefits (Benefit Calculator) may be 100% allocated under CACFP or can be allocated between CACFP and SFSP. SFSP allocation should not exceed 30% of total. </a:t>
            </a:r>
            <a:endParaRPr lang="en-US" sz="1400" dirty="0">
              <a:solidFill>
                <a:schemeClr val="accent1"/>
              </a:solidFill>
              <a:effectLst/>
              <a:latin typeface="Georgia" panose="02040502050405020303" pitchFamily="18" charset="0"/>
              <a:ea typeface="Arial" panose="020B0604020202020204" pitchFamily="34" charset="0"/>
            </a:endParaRPr>
          </a:p>
          <a:p>
            <a:pPr marL="342900" marR="0" lvl="0" indent="-342900">
              <a:lnSpc>
                <a:spcPct val="130000"/>
              </a:lnSpc>
              <a:spcBef>
                <a:spcPts val="0"/>
              </a:spcBef>
              <a:spcAft>
                <a:spcPts val="1200"/>
              </a:spcAft>
              <a:buFont typeface="+mj-lt"/>
              <a:buAutoNum type="arabicPeriod"/>
            </a:pPr>
            <a:r>
              <a:rPr lang="en-US" sz="1600" b="1" dirty="0">
                <a:solidFill>
                  <a:srgbClr val="EA2230"/>
                </a:solidFill>
                <a:effectLst/>
                <a:latin typeface="Georgia" panose="02040502050405020303" pitchFamily="18" charset="0"/>
                <a:ea typeface="Times New Roman" panose="02020603050405020304" pitchFamily="18" charset="0"/>
              </a:rPr>
              <a:t>Complete the CACFP Budget Detail. </a:t>
            </a:r>
          </a:p>
          <a:p>
            <a:pPr marL="925830" lvl="1" indent="-342900">
              <a:lnSpc>
                <a:spcPct val="130000"/>
              </a:lnSpc>
              <a:spcBef>
                <a:spcPts val="0"/>
              </a:spcBef>
              <a:spcAft>
                <a:spcPts val="1200"/>
              </a:spcAft>
            </a:pPr>
            <a:r>
              <a:rPr lang="en-US" sz="1400" dirty="0">
                <a:solidFill>
                  <a:schemeClr val="accent1"/>
                </a:solidFill>
                <a:latin typeface="Georgia" panose="02040502050405020303" pitchFamily="18" charset="0"/>
                <a:ea typeface="Times New Roman" panose="02020603050405020304" pitchFamily="18" charset="0"/>
              </a:rPr>
              <a:t>CACFP/SFSP Salary Worksheet </a:t>
            </a:r>
            <a:r>
              <a:rPr lang="en-US" sz="1400" b="1" dirty="0">
                <a:solidFill>
                  <a:schemeClr val="accent1"/>
                </a:solidFill>
                <a:latin typeface="Georgia" panose="02040502050405020303" pitchFamily="18" charset="0"/>
                <a:ea typeface="Times New Roman" panose="02020603050405020304" pitchFamily="18" charset="0"/>
              </a:rPr>
              <a:t>no longer required. </a:t>
            </a:r>
            <a:endParaRPr lang="en-US" sz="1400" b="1" dirty="0">
              <a:solidFill>
                <a:schemeClr val="accent1"/>
              </a:solidFill>
              <a:effectLst/>
              <a:latin typeface="Georgia" panose="02040502050405020303" pitchFamily="18" charset="0"/>
              <a:ea typeface="Times New Roman" panose="02020603050405020304" pitchFamily="18" charset="0"/>
            </a:endParaRPr>
          </a:p>
          <a:p>
            <a:pPr marL="342900" marR="0" lvl="0" indent="-342900">
              <a:lnSpc>
                <a:spcPct val="130000"/>
              </a:lnSpc>
              <a:spcBef>
                <a:spcPts val="0"/>
              </a:spcBef>
              <a:spcAft>
                <a:spcPts val="0"/>
              </a:spcAft>
              <a:buFont typeface="+mj-lt"/>
              <a:buAutoNum type="arabicPeriod"/>
            </a:pPr>
            <a:r>
              <a:rPr lang="en-US" sz="1600" b="1" dirty="0">
                <a:solidFill>
                  <a:srgbClr val="EA2230"/>
                </a:solidFill>
                <a:effectLst/>
                <a:latin typeface="Georgia" panose="02040502050405020303" pitchFamily="18" charset="0"/>
                <a:ea typeface="Times New Roman" panose="02020603050405020304" pitchFamily="18" charset="0"/>
              </a:rPr>
              <a:t>Submit both CACFP and SFSP budgets for review at the 	   same time. </a:t>
            </a:r>
          </a:p>
          <a:p>
            <a:pPr marL="925830" lvl="1" indent="-342900">
              <a:lnSpc>
                <a:spcPct val="130000"/>
              </a:lnSpc>
              <a:spcBef>
                <a:spcPts val="0"/>
              </a:spcBef>
            </a:pPr>
            <a:r>
              <a:rPr lang="en-US" sz="1400" dirty="0">
                <a:solidFill>
                  <a:schemeClr val="accent1"/>
                </a:solidFill>
                <a:latin typeface="Georgia" panose="02040502050405020303" pitchFamily="18" charset="0"/>
                <a:ea typeface="Arial" panose="020B0604020202020204" pitchFamily="34" charset="0"/>
              </a:rPr>
              <a:t>Do not submit any other changes to the CACFP application if possible as additional items submitted for review will lengthen processing times. </a:t>
            </a:r>
            <a:endParaRPr lang="en-US" sz="1400" dirty="0">
              <a:solidFill>
                <a:schemeClr val="accent1"/>
              </a:solidFill>
              <a:effectLst/>
              <a:latin typeface="Georgia" panose="02040502050405020303" pitchFamily="18" charset="0"/>
              <a:ea typeface="Arial" panose="020B0604020202020204" pitchFamily="34" charset="0"/>
            </a:endParaRPr>
          </a:p>
          <a:p>
            <a:endParaRPr lang="en-US" sz="1400" dirty="0"/>
          </a:p>
        </p:txBody>
      </p:sp>
      <p:sp>
        <p:nvSpPr>
          <p:cNvPr id="26" name="Date Placeholder 25">
            <a:extLst>
              <a:ext uri="{FF2B5EF4-FFF2-40B4-BE49-F238E27FC236}">
                <a16:creationId xmlns:a16="http://schemas.microsoft.com/office/drawing/2014/main" id="{FED789AA-9A33-4CF5-BAC4-B01D45A8A6B7}"/>
              </a:ext>
            </a:extLst>
          </p:cNvPr>
          <p:cNvSpPr>
            <a:spLocks noGrp="1"/>
          </p:cNvSpPr>
          <p:nvPr>
            <p:ph type="dt" sz="half" idx="10"/>
          </p:nvPr>
        </p:nvSpPr>
        <p:spPr/>
        <p:txBody>
          <a:bodyPr/>
          <a:lstStyle/>
          <a:p>
            <a:r>
              <a:rPr lang="en-US"/>
              <a:t>Updated </a:t>
            </a:r>
            <a:fld id="{AEB9BBB8-4BC9-4D88-9A60-EC97D0981B6A}" type="datetime1">
              <a:rPr lang="en-US" smtClean="0"/>
              <a:t>1/23/2024</a:t>
            </a:fld>
            <a:endParaRPr lang="en-US"/>
          </a:p>
          <a:p>
            <a:r>
              <a:rPr lang="en-US"/>
              <a:t>www.SquareMeals.org</a:t>
            </a:r>
            <a:endParaRPr lang="en-US" dirty="0"/>
          </a:p>
        </p:txBody>
      </p:sp>
      <p:sp>
        <p:nvSpPr>
          <p:cNvPr id="3" name="Text Placeholder 7">
            <a:extLst>
              <a:ext uri="{FF2B5EF4-FFF2-40B4-BE49-F238E27FC236}">
                <a16:creationId xmlns:a16="http://schemas.microsoft.com/office/drawing/2014/main" id="{0523B935-901A-D967-10AC-E720D169CB41}"/>
              </a:ext>
            </a:extLst>
          </p:cNvPr>
          <p:cNvSpPr txBox="1">
            <a:spLocks/>
          </p:cNvSpPr>
          <p:nvPr/>
        </p:nvSpPr>
        <p:spPr>
          <a:xfrm>
            <a:off x="431073" y="5139814"/>
            <a:ext cx="6944532" cy="2418746"/>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kern="1200">
                <a:solidFill>
                  <a:schemeClr val="bg2">
                    <a:lumMod val="10000"/>
                  </a:schemeClr>
                </a:solidFill>
                <a:latin typeface="Arial" panose="020B0604020202020204" pitchFamily="34" charset="0"/>
                <a:ea typeface="+mn-ea"/>
                <a:cs typeface="Arial" panose="020B0604020202020204"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a:lnSpc>
                <a:spcPct val="130000"/>
              </a:lnSpc>
              <a:spcBef>
                <a:spcPts val="0"/>
              </a:spcBef>
              <a:spcAft>
                <a:spcPts val="1200"/>
              </a:spcAft>
            </a:pPr>
            <a:endParaRPr lang="en-US" dirty="0">
              <a:solidFill>
                <a:schemeClr val="accent6">
                  <a:lumMod val="10000"/>
                </a:schemeClr>
              </a:solidFill>
              <a:latin typeface="Georgia" panose="02040502050405020303" pitchFamily="18" charset="0"/>
            </a:endParaRPr>
          </a:p>
          <a:p>
            <a:pPr>
              <a:lnSpc>
                <a:spcPct val="130000"/>
              </a:lnSpc>
              <a:spcBef>
                <a:spcPts val="0"/>
              </a:spcBef>
            </a:pPr>
            <a:endParaRPr lang="en-US" dirty="0">
              <a:solidFill>
                <a:schemeClr val="accent6">
                  <a:lumMod val="10000"/>
                </a:schemeClr>
              </a:solidFill>
              <a:latin typeface="Georgia" panose="02040502050405020303" pitchFamily="18" charset="0"/>
            </a:endParaRPr>
          </a:p>
        </p:txBody>
      </p:sp>
      <p:sp>
        <p:nvSpPr>
          <p:cNvPr id="4" name="TextBox 3">
            <a:extLst>
              <a:ext uri="{FF2B5EF4-FFF2-40B4-BE49-F238E27FC236}">
                <a16:creationId xmlns:a16="http://schemas.microsoft.com/office/drawing/2014/main" id="{17320B6F-778D-A9F8-BE24-84C950797534}"/>
              </a:ext>
            </a:extLst>
          </p:cNvPr>
          <p:cNvSpPr txBox="1"/>
          <p:nvPr/>
        </p:nvSpPr>
        <p:spPr>
          <a:xfrm>
            <a:off x="246678" y="2350627"/>
            <a:ext cx="7276013" cy="646331"/>
          </a:xfrm>
          <a:prstGeom prst="rect">
            <a:avLst/>
          </a:prstGeom>
          <a:noFill/>
        </p:spPr>
        <p:txBody>
          <a:bodyPr wrap="square" rtlCol="0">
            <a:spAutoFit/>
          </a:bodyPr>
          <a:lstStyle/>
          <a:p>
            <a:r>
              <a:rPr lang="en-US" sz="1800" dirty="0">
                <a:solidFill>
                  <a:schemeClr val="bg1"/>
                </a:solidFill>
                <a:latin typeface="Georgia" panose="02040502050405020303" pitchFamily="18" charset="0"/>
              </a:rPr>
              <a:t>Instructions on how to enter an employee’s annual compensation when the employee works in both CACFP and SFSP. </a:t>
            </a:r>
          </a:p>
        </p:txBody>
      </p:sp>
      <p:sp>
        <p:nvSpPr>
          <p:cNvPr id="2" name="Rectangle 1">
            <a:extLst>
              <a:ext uri="{FF2B5EF4-FFF2-40B4-BE49-F238E27FC236}">
                <a16:creationId xmlns:a16="http://schemas.microsoft.com/office/drawing/2014/main" id="{2D06D2F2-088B-A0E1-F4D8-7D02E14C6432}"/>
              </a:ext>
            </a:extLst>
          </p:cNvPr>
          <p:cNvSpPr/>
          <p:nvPr/>
        </p:nvSpPr>
        <p:spPr>
          <a:xfrm>
            <a:off x="-16727" y="315542"/>
            <a:ext cx="4283928" cy="11192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67263"/>
              </a:solidFill>
              <a:latin typeface="Arial" panose="020B0604020202020204" pitchFamily="34" charset="0"/>
            </a:endParaRPr>
          </a:p>
        </p:txBody>
      </p:sp>
    </p:spTree>
    <p:extLst>
      <p:ext uri="{BB962C8B-B14F-4D97-AF65-F5344CB8AC3E}">
        <p14:creationId xmlns:p14="http://schemas.microsoft.com/office/powerpoint/2010/main" val="3879694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F0456E17-AA0A-0C9C-F451-D96B69A08D33}"/>
              </a:ext>
            </a:extLst>
          </p:cNvPr>
          <p:cNvPicPr>
            <a:picLocks noChangeAspect="1"/>
          </p:cNvPicPr>
          <p:nvPr/>
        </p:nvPicPr>
        <p:blipFill rotWithShape="1">
          <a:blip r:embed="rId2">
            <a:extLst>
              <a:ext uri="{28A0092B-C50C-407E-A947-70E740481C1C}">
                <a14:useLocalDpi xmlns:a14="http://schemas.microsoft.com/office/drawing/2010/main" val="0"/>
              </a:ext>
            </a:extLst>
          </a:blip>
          <a:srcRect t="-9" b="-1"/>
          <a:stretch/>
        </p:blipFill>
        <p:spPr>
          <a:xfrm>
            <a:off x="145636" y="3672971"/>
            <a:ext cx="7494121" cy="4295627"/>
          </a:xfrm>
          <a:prstGeom prst="rect">
            <a:avLst/>
          </a:prstGeom>
          <a:ln>
            <a:solidFill>
              <a:schemeClr val="accent6">
                <a:lumMod val="10000"/>
              </a:schemeClr>
            </a:solidFill>
          </a:ln>
        </p:spPr>
      </p:pic>
      <p:sp>
        <p:nvSpPr>
          <p:cNvPr id="41" name="Rectangle 40">
            <a:extLst>
              <a:ext uri="{FF2B5EF4-FFF2-40B4-BE49-F238E27FC236}">
                <a16:creationId xmlns:a16="http://schemas.microsoft.com/office/drawing/2014/main" id="{071569ED-190A-3F46-09D7-1F1EAB776378}"/>
              </a:ext>
            </a:extLst>
          </p:cNvPr>
          <p:cNvSpPr/>
          <p:nvPr/>
        </p:nvSpPr>
        <p:spPr>
          <a:xfrm>
            <a:off x="-10765" y="1388421"/>
            <a:ext cx="7796228" cy="22166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2" name="Rectangle 17">
            <a:extLst>
              <a:ext uri="{FF2B5EF4-FFF2-40B4-BE49-F238E27FC236}">
                <a16:creationId xmlns:a16="http://schemas.microsoft.com/office/drawing/2014/main" id="{8A3A6C2C-D85C-A349-91AB-F216BB357E70}"/>
              </a:ext>
            </a:extLst>
          </p:cNvPr>
          <p:cNvSpPr/>
          <p:nvPr/>
        </p:nvSpPr>
        <p:spPr>
          <a:xfrm flipH="1">
            <a:off x="-18488" y="209246"/>
            <a:ext cx="7772401" cy="1125049"/>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9AB47"/>
              </a:solidFill>
              <a:latin typeface="Arial" panose="020B0604020202020204" pitchFamily="34" charset="0"/>
            </a:endParaRPr>
          </a:p>
        </p:txBody>
      </p:sp>
      <p:sp>
        <p:nvSpPr>
          <p:cNvPr id="74" name="Rectangle 73">
            <a:extLst>
              <a:ext uri="{FF2B5EF4-FFF2-40B4-BE49-F238E27FC236}">
                <a16:creationId xmlns:a16="http://schemas.microsoft.com/office/drawing/2014/main" id="{CD967DED-63B6-8D47-9FE2-C5011175E68D}"/>
              </a:ext>
            </a:extLst>
          </p:cNvPr>
          <p:cNvSpPr/>
          <p:nvPr/>
        </p:nvSpPr>
        <p:spPr>
          <a:xfrm>
            <a:off x="-18486" y="10295"/>
            <a:ext cx="7772400" cy="142262"/>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67263"/>
              </a:solidFill>
              <a:latin typeface="Arial" panose="020B0604020202020204" pitchFamily="34" charset="0"/>
            </a:endParaRPr>
          </a:p>
        </p:txBody>
      </p:sp>
      <p:sp>
        <p:nvSpPr>
          <p:cNvPr id="45" name="Date Placeholder 44">
            <a:extLst>
              <a:ext uri="{FF2B5EF4-FFF2-40B4-BE49-F238E27FC236}">
                <a16:creationId xmlns:a16="http://schemas.microsoft.com/office/drawing/2014/main" id="{5F8ED426-1946-4F4C-BAEF-F9EDAA334AF6}"/>
              </a:ext>
            </a:extLst>
          </p:cNvPr>
          <p:cNvSpPr>
            <a:spLocks noGrp="1"/>
          </p:cNvSpPr>
          <p:nvPr>
            <p:ph type="dt" sz="half" idx="10"/>
          </p:nvPr>
        </p:nvSpPr>
        <p:spPr/>
        <p:txBody>
          <a:bodyPr/>
          <a:lstStyle/>
          <a:p>
            <a:r>
              <a:rPr lang="en-US"/>
              <a:t>Updated </a:t>
            </a:r>
            <a:fld id="{0D96C96B-C267-4442-8DEF-84637DB29A61}" type="datetime1">
              <a:rPr lang="en-US" smtClean="0"/>
              <a:t>1/23/2024</a:t>
            </a:fld>
            <a:endParaRPr lang="en-US"/>
          </a:p>
          <a:p>
            <a:r>
              <a:rPr lang="en-US"/>
              <a:t>www.SquareMeals.org</a:t>
            </a:r>
            <a:endParaRPr lang="en-US" dirty="0"/>
          </a:p>
        </p:txBody>
      </p:sp>
      <p:sp>
        <p:nvSpPr>
          <p:cNvPr id="14" name="Text Placeholder 6">
            <a:extLst>
              <a:ext uri="{FF2B5EF4-FFF2-40B4-BE49-F238E27FC236}">
                <a16:creationId xmlns:a16="http://schemas.microsoft.com/office/drawing/2014/main" id="{9B6663A0-86D2-F0E3-7A81-18C11653EA32}"/>
              </a:ext>
            </a:extLst>
          </p:cNvPr>
          <p:cNvSpPr>
            <a:spLocks noGrp="1"/>
          </p:cNvSpPr>
          <p:nvPr>
            <p:ph type="body" sz="quarter" idx="33"/>
          </p:nvPr>
        </p:nvSpPr>
        <p:spPr>
          <a:xfrm>
            <a:off x="1005951" y="329906"/>
            <a:ext cx="6443360" cy="454443"/>
          </a:xfrm>
          <a:noFill/>
        </p:spPr>
        <p:txBody>
          <a:bodyPr/>
          <a:lstStyle/>
          <a:p>
            <a:r>
              <a:rPr lang="en-US" dirty="0">
                <a:solidFill>
                  <a:schemeClr val="bg1"/>
                </a:solidFill>
              </a:rPr>
              <a:t>PY24 Budget Detail</a:t>
            </a:r>
          </a:p>
          <a:p>
            <a:r>
              <a:rPr lang="en-US" sz="2800" dirty="0">
                <a:solidFill>
                  <a:schemeClr val="bg1"/>
                </a:solidFill>
              </a:rPr>
              <a:t>SFSP Compensation</a:t>
            </a:r>
          </a:p>
        </p:txBody>
      </p:sp>
      <p:sp>
        <p:nvSpPr>
          <p:cNvPr id="17" name="Rectangle 16">
            <a:extLst>
              <a:ext uri="{FF2B5EF4-FFF2-40B4-BE49-F238E27FC236}">
                <a16:creationId xmlns:a16="http://schemas.microsoft.com/office/drawing/2014/main" id="{E386CB18-12DB-7DE2-00AB-04B893AA0F45}"/>
              </a:ext>
            </a:extLst>
          </p:cNvPr>
          <p:cNvSpPr/>
          <p:nvPr/>
        </p:nvSpPr>
        <p:spPr>
          <a:xfrm>
            <a:off x="4675917" y="1300428"/>
            <a:ext cx="3077996" cy="1018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graphicFrame>
        <p:nvGraphicFramePr>
          <p:cNvPr id="18" name="Table 18">
            <a:extLst>
              <a:ext uri="{FF2B5EF4-FFF2-40B4-BE49-F238E27FC236}">
                <a16:creationId xmlns:a16="http://schemas.microsoft.com/office/drawing/2014/main" id="{70EFE1E6-F6CB-F5B1-6328-A033A28E488B}"/>
              </a:ext>
            </a:extLst>
          </p:cNvPr>
          <p:cNvGraphicFramePr>
            <a:graphicFrameLocks noGrp="1"/>
          </p:cNvGraphicFramePr>
          <p:nvPr>
            <p:extLst>
              <p:ext uri="{D42A27DB-BD31-4B8C-83A1-F6EECF244321}">
                <p14:modId xmlns:p14="http://schemas.microsoft.com/office/powerpoint/2010/main" val="184818811"/>
              </p:ext>
            </p:extLst>
          </p:nvPr>
        </p:nvGraphicFramePr>
        <p:xfrm>
          <a:off x="211139" y="1462687"/>
          <a:ext cx="7374300" cy="2042160"/>
        </p:xfrm>
        <a:graphic>
          <a:graphicData uri="http://schemas.openxmlformats.org/drawingml/2006/table">
            <a:tbl>
              <a:tblPr firstRow="1" bandRow="1">
                <a:tableStyleId>{E8B1032C-EA38-4F05-BA0D-38AFFFC7BED3}</a:tableStyleId>
              </a:tblPr>
              <a:tblGrid>
                <a:gridCol w="2233300">
                  <a:extLst>
                    <a:ext uri="{9D8B030D-6E8A-4147-A177-3AD203B41FA5}">
                      <a16:colId xmlns:a16="http://schemas.microsoft.com/office/drawing/2014/main" val="3713076411"/>
                    </a:ext>
                  </a:extLst>
                </a:gridCol>
                <a:gridCol w="5141000">
                  <a:extLst>
                    <a:ext uri="{9D8B030D-6E8A-4147-A177-3AD203B41FA5}">
                      <a16:colId xmlns:a16="http://schemas.microsoft.com/office/drawing/2014/main" val="637996213"/>
                    </a:ext>
                  </a:extLst>
                </a:gridCol>
              </a:tblGrid>
              <a:tr h="204571">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i="0" kern="1200" dirty="0">
                          <a:solidFill>
                            <a:srgbClr val="EA2230"/>
                          </a:solidFill>
                          <a:latin typeface="Georgia" panose="02040502050405020303" pitchFamily="18" charset="0"/>
                          <a:ea typeface="+mn-ea"/>
                        </a:rPr>
                        <a:t>SFSP Staff Details: TX-UNPS Expectations</a:t>
                      </a:r>
                    </a:p>
                  </a:txBody>
                  <a:tcPr>
                    <a:lnL w="12700" cmpd="sng">
                      <a:noFill/>
                    </a:lnL>
                    <a:lnR w="12700" cmpd="sng">
                      <a:noFill/>
                    </a:lnR>
                    <a:lnT w="12700" cmpd="sng">
                      <a:noFill/>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b="0" dirty="0">
                        <a:solidFill>
                          <a:schemeClr val="accent6">
                            <a:lumMod val="10000"/>
                          </a:schemeClr>
                        </a:solidFill>
                        <a:latin typeface="Georgia" panose="02040502050405020303" pitchFamily="18" charset="0"/>
                      </a:endParaRPr>
                    </a:p>
                  </a:txBody>
                  <a:tcPr>
                    <a:lnL w="12700" cmpd="sng">
                      <a:noFill/>
                    </a:lnL>
                    <a:lnR w="12700" cmpd="sng">
                      <a:noFill/>
                    </a:lnR>
                    <a:lnT w="12700" cmpd="sng">
                      <a:noFill/>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676580"/>
                  </a:ext>
                </a:extLst>
              </a:tr>
              <a:tr h="204571">
                <a:tc>
                  <a:txBody>
                    <a:bodyPr/>
                    <a:lstStyle/>
                    <a:p>
                      <a:r>
                        <a:rPr lang="en-US" sz="1200" b="1" dirty="0">
                          <a:solidFill>
                            <a:schemeClr val="accent6">
                              <a:lumMod val="10000"/>
                            </a:schemeClr>
                          </a:solidFill>
                          <a:latin typeface="Georgia" panose="02040502050405020303" pitchFamily="18" charset="0"/>
                        </a:rPr>
                        <a:t>Position</a:t>
                      </a:r>
                      <a:endParaRPr lang="en-US" sz="120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b="0" dirty="0">
                          <a:solidFill>
                            <a:schemeClr val="accent6">
                              <a:lumMod val="10000"/>
                            </a:schemeClr>
                          </a:solidFill>
                          <a:latin typeface="Georgia" panose="02040502050405020303" pitchFamily="18" charset="0"/>
                        </a:rPr>
                        <a:t>Enter Taxable Income Protocol category for each position.</a:t>
                      </a: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4578096"/>
                  </a:ext>
                </a:extLst>
              </a:tr>
              <a:tr h="204571">
                <a:tc>
                  <a:txBody>
                    <a:bodyPr/>
                    <a:lstStyle/>
                    <a:p>
                      <a:r>
                        <a:rPr lang="en-US" sz="1200" b="1" dirty="0">
                          <a:solidFill>
                            <a:schemeClr val="accent6">
                              <a:lumMod val="10000"/>
                            </a:schemeClr>
                          </a:solidFill>
                          <a:latin typeface="Georgia" panose="02040502050405020303" pitchFamily="18" charset="0"/>
                        </a:rPr>
                        <a:t>Based Salary</a:t>
                      </a:r>
                      <a:endParaRPr lang="en-US" sz="120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List the same amount in both SFSP and CACFP budgets. </a:t>
                      </a: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6354435"/>
                  </a:ext>
                </a:extLst>
              </a:tr>
              <a:tr h="204571">
                <a:tc>
                  <a:txBody>
                    <a:bodyPr/>
                    <a:lstStyle/>
                    <a:p>
                      <a:r>
                        <a:rPr lang="en-US" sz="1200" b="1" dirty="0" err="1">
                          <a:solidFill>
                            <a:schemeClr val="accent6">
                              <a:lumMod val="10000"/>
                            </a:schemeClr>
                          </a:solidFill>
                          <a:latin typeface="Georgia" panose="02040502050405020303" pitchFamily="18" charset="0"/>
                        </a:rPr>
                        <a:t>Nbr</a:t>
                      </a:r>
                      <a:r>
                        <a:rPr lang="en-US" sz="1200" b="1" dirty="0">
                          <a:solidFill>
                            <a:schemeClr val="accent6">
                              <a:lumMod val="10000"/>
                            </a:schemeClr>
                          </a:solidFill>
                          <a:latin typeface="Georgia" panose="02040502050405020303" pitchFamily="18" charset="0"/>
                        </a:rPr>
                        <a:t>. Hours Worked Daily </a:t>
                      </a:r>
                      <a:endParaRPr lang="en-US" sz="120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Full time employees should reflect a minimum of 7 hours. </a:t>
                      </a: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0224427"/>
                  </a:ext>
                </a:extLst>
              </a:tr>
              <a:tr h="325147">
                <a:tc>
                  <a:txBody>
                    <a:bodyPr/>
                    <a:lstStyle/>
                    <a:p>
                      <a:r>
                        <a:rPr lang="en-US" sz="1200" b="1" dirty="0" err="1">
                          <a:solidFill>
                            <a:schemeClr val="accent6">
                              <a:lumMod val="10000"/>
                            </a:schemeClr>
                          </a:solidFill>
                          <a:latin typeface="Georgia" panose="02040502050405020303" pitchFamily="18" charset="0"/>
                        </a:rPr>
                        <a:t>Nbr</a:t>
                      </a:r>
                      <a:r>
                        <a:rPr lang="en-US" sz="1200" b="1" dirty="0">
                          <a:solidFill>
                            <a:schemeClr val="accent6">
                              <a:lumMod val="10000"/>
                            </a:schemeClr>
                          </a:solidFill>
                          <a:latin typeface="Georgia" panose="02040502050405020303" pitchFamily="18" charset="0"/>
                        </a:rPr>
                        <a:t>. Hours Spent in  Food Service Duties </a:t>
                      </a:r>
                      <a:endParaRPr lang="en-US" sz="120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This should reflect the number of hours typically worked in a day operating the SFSP. </a:t>
                      </a: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0472037"/>
                  </a:ext>
                </a:extLst>
              </a:tr>
              <a:tr h="325147">
                <a:tc>
                  <a:txBody>
                    <a:bodyPr/>
                    <a:lstStyle/>
                    <a:p>
                      <a:r>
                        <a:rPr lang="en-US" sz="1200" b="1" dirty="0">
                          <a:solidFill>
                            <a:schemeClr val="accent6">
                              <a:lumMod val="10000"/>
                            </a:schemeClr>
                          </a:solidFill>
                          <a:latin typeface="Georgia" panose="02040502050405020303" pitchFamily="18" charset="0"/>
                        </a:rPr>
                        <a:t>Portion Paid from Food Service Account Annually </a:t>
                      </a:r>
                      <a:endParaRPr lang="en-US" sz="120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50" dirty="0">
                          <a:solidFill>
                            <a:schemeClr val="accent6">
                              <a:lumMod val="10000"/>
                            </a:schemeClr>
                          </a:solidFill>
                          <a:latin typeface="Georgia" panose="02040502050405020303" pitchFamily="18" charset="0"/>
                        </a:rPr>
                        <a:t>If employee paid only with program funds, amount listed under both budgets should total to equal Base Salary + Additional Costs and/or Benefits. </a:t>
                      </a:r>
                      <a:endParaRPr lang="en-US" sz="1150" b="0" dirty="0">
                        <a:latin typeface="Georgia" panose="02040502050405020303" pitchFamily="18" charset="0"/>
                      </a:endParaRPr>
                    </a:p>
                  </a:txBody>
                  <a:tcPr>
                    <a:lnL w="12700" cmpd="sng">
                      <a:noFill/>
                    </a:lnL>
                    <a:lnR w="12700" cmpd="sng">
                      <a:noFill/>
                    </a:lnR>
                    <a:lnT w="12700" cap="flat" cmpd="sng" algn="ctr">
                      <a:solidFill>
                        <a:srgbClr val="BB141A"/>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7756"/>
                  </a:ext>
                </a:extLst>
              </a:tr>
            </a:tbl>
          </a:graphicData>
        </a:graphic>
      </p:graphicFrame>
    </p:spTree>
    <p:extLst>
      <p:ext uri="{BB962C8B-B14F-4D97-AF65-F5344CB8AC3E}">
        <p14:creationId xmlns:p14="http://schemas.microsoft.com/office/powerpoint/2010/main" val="2827820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Date Placeholder 44">
            <a:extLst>
              <a:ext uri="{FF2B5EF4-FFF2-40B4-BE49-F238E27FC236}">
                <a16:creationId xmlns:a16="http://schemas.microsoft.com/office/drawing/2014/main" id="{5F8ED426-1946-4F4C-BAEF-F9EDAA334AF6}"/>
              </a:ext>
            </a:extLst>
          </p:cNvPr>
          <p:cNvSpPr>
            <a:spLocks noGrp="1"/>
          </p:cNvSpPr>
          <p:nvPr>
            <p:ph type="dt" sz="half" idx="10"/>
          </p:nvPr>
        </p:nvSpPr>
        <p:spPr/>
        <p:txBody>
          <a:bodyPr/>
          <a:lstStyle/>
          <a:p>
            <a:r>
              <a:rPr lang="en-US"/>
              <a:t>Updated </a:t>
            </a:r>
            <a:fld id="{0D96C96B-C267-4442-8DEF-84637DB29A61}" type="datetime1">
              <a:rPr lang="en-US" smtClean="0"/>
              <a:t>1/23/2024</a:t>
            </a:fld>
            <a:endParaRPr lang="en-US"/>
          </a:p>
          <a:p>
            <a:r>
              <a:rPr lang="en-US"/>
              <a:t>www.SquareMeals.org</a:t>
            </a:r>
            <a:endParaRPr lang="en-US" dirty="0"/>
          </a:p>
        </p:txBody>
      </p:sp>
      <p:pic>
        <p:nvPicPr>
          <p:cNvPr id="24" name="Picture 23" descr="Table&#10;&#10;Description automatically generated">
            <a:extLst>
              <a:ext uri="{FF2B5EF4-FFF2-40B4-BE49-F238E27FC236}">
                <a16:creationId xmlns:a16="http://schemas.microsoft.com/office/drawing/2014/main" id="{A2FC4E02-0376-9B47-8835-A3D84CBC4D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119" y="3669933"/>
            <a:ext cx="7494121" cy="4527699"/>
          </a:xfrm>
          <a:prstGeom prst="rect">
            <a:avLst/>
          </a:prstGeom>
          <a:ln>
            <a:solidFill>
              <a:schemeClr val="accent6">
                <a:lumMod val="10000"/>
              </a:schemeClr>
            </a:solidFill>
          </a:ln>
        </p:spPr>
      </p:pic>
      <p:sp>
        <p:nvSpPr>
          <p:cNvPr id="7" name="Rectangle 6">
            <a:extLst>
              <a:ext uri="{FF2B5EF4-FFF2-40B4-BE49-F238E27FC236}">
                <a16:creationId xmlns:a16="http://schemas.microsoft.com/office/drawing/2014/main" id="{57A0D32C-3588-71B7-A3B4-ABFE58BD8EF1}"/>
              </a:ext>
            </a:extLst>
          </p:cNvPr>
          <p:cNvSpPr/>
          <p:nvPr/>
        </p:nvSpPr>
        <p:spPr>
          <a:xfrm>
            <a:off x="-10765" y="1388421"/>
            <a:ext cx="7796228" cy="22166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 name="Rectangle 17">
            <a:extLst>
              <a:ext uri="{FF2B5EF4-FFF2-40B4-BE49-F238E27FC236}">
                <a16:creationId xmlns:a16="http://schemas.microsoft.com/office/drawing/2014/main" id="{956F08E4-3E9F-32E2-E9E2-367D8E7E88B1}"/>
              </a:ext>
            </a:extLst>
          </p:cNvPr>
          <p:cNvSpPr/>
          <p:nvPr/>
        </p:nvSpPr>
        <p:spPr>
          <a:xfrm>
            <a:off x="-18488" y="209246"/>
            <a:ext cx="7772401" cy="1125049"/>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9AB47"/>
              </a:solidFill>
              <a:latin typeface="Arial" panose="020B0604020202020204" pitchFamily="34" charset="0"/>
            </a:endParaRPr>
          </a:p>
        </p:txBody>
      </p:sp>
      <p:sp>
        <p:nvSpPr>
          <p:cNvPr id="9" name="Rectangle 8">
            <a:extLst>
              <a:ext uri="{FF2B5EF4-FFF2-40B4-BE49-F238E27FC236}">
                <a16:creationId xmlns:a16="http://schemas.microsoft.com/office/drawing/2014/main" id="{F00FA73E-757C-9181-6870-726CDFBAFB2C}"/>
              </a:ext>
            </a:extLst>
          </p:cNvPr>
          <p:cNvSpPr/>
          <p:nvPr/>
        </p:nvSpPr>
        <p:spPr>
          <a:xfrm>
            <a:off x="-18486" y="10295"/>
            <a:ext cx="7772400" cy="14226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67263"/>
              </a:solidFill>
              <a:latin typeface="Arial" panose="020B0604020202020204" pitchFamily="34" charset="0"/>
            </a:endParaRPr>
          </a:p>
        </p:txBody>
      </p:sp>
      <p:sp>
        <p:nvSpPr>
          <p:cNvPr id="10" name="Text Placeholder 6">
            <a:extLst>
              <a:ext uri="{FF2B5EF4-FFF2-40B4-BE49-F238E27FC236}">
                <a16:creationId xmlns:a16="http://schemas.microsoft.com/office/drawing/2014/main" id="{2B271657-2B23-AB09-8058-AB3A013A37B4}"/>
              </a:ext>
            </a:extLst>
          </p:cNvPr>
          <p:cNvSpPr txBox="1">
            <a:spLocks/>
          </p:cNvSpPr>
          <p:nvPr/>
        </p:nvSpPr>
        <p:spPr>
          <a:xfrm>
            <a:off x="1005951" y="329906"/>
            <a:ext cx="6443360" cy="454443"/>
          </a:xfrm>
          <a:prstGeom prst="rect">
            <a:avLst/>
          </a:prstGeom>
          <a:noFill/>
        </p:spPr>
        <p:txBody>
          <a:bodyPr/>
          <a:lstStyle>
            <a:lvl1pPr marL="0" indent="0" algn="l" defTabSz="777240" rtl="0" eaLnBrk="1" latinLnBrk="0" hangingPunct="1">
              <a:lnSpc>
                <a:spcPct val="75000"/>
              </a:lnSpc>
              <a:spcBef>
                <a:spcPts val="850"/>
              </a:spcBef>
              <a:buFont typeface="Arial" panose="020B0604020202020204" pitchFamily="34" charset="0"/>
              <a:buNone/>
              <a:defRPr sz="3900" b="1" i="0" kern="1200">
                <a:solidFill>
                  <a:srgbClr val="EA2230"/>
                </a:solidFill>
                <a:latin typeface="Arial Black" panose="020B0604020202020204" pitchFamily="34" charset="0"/>
                <a:ea typeface="+mn-ea"/>
                <a:cs typeface="Arial Black" panose="020B0604020202020204"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r>
              <a:rPr lang="en-US" dirty="0">
                <a:solidFill>
                  <a:schemeClr val="bg1"/>
                </a:solidFill>
              </a:rPr>
              <a:t>PY24 Budget Detail</a:t>
            </a:r>
          </a:p>
          <a:p>
            <a:r>
              <a:rPr lang="en-US" sz="2800" dirty="0">
                <a:solidFill>
                  <a:schemeClr val="bg1"/>
                </a:solidFill>
              </a:rPr>
              <a:t>CACFP Compensation</a:t>
            </a:r>
          </a:p>
        </p:txBody>
      </p:sp>
      <p:graphicFrame>
        <p:nvGraphicFramePr>
          <p:cNvPr id="11" name="Table 18">
            <a:extLst>
              <a:ext uri="{FF2B5EF4-FFF2-40B4-BE49-F238E27FC236}">
                <a16:creationId xmlns:a16="http://schemas.microsoft.com/office/drawing/2014/main" id="{36707231-B877-E3BA-9F0C-6DBB9E946833}"/>
              </a:ext>
            </a:extLst>
          </p:cNvPr>
          <p:cNvGraphicFramePr>
            <a:graphicFrameLocks noGrp="1"/>
          </p:cNvGraphicFramePr>
          <p:nvPr>
            <p:extLst>
              <p:ext uri="{D42A27DB-BD31-4B8C-83A1-F6EECF244321}">
                <p14:modId xmlns:p14="http://schemas.microsoft.com/office/powerpoint/2010/main" val="3457139533"/>
              </p:ext>
            </p:extLst>
          </p:nvPr>
        </p:nvGraphicFramePr>
        <p:xfrm>
          <a:off x="211139" y="1462687"/>
          <a:ext cx="7374300" cy="2042160"/>
        </p:xfrm>
        <a:graphic>
          <a:graphicData uri="http://schemas.openxmlformats.org/drawingml/2006/table">
            <a:tbl>
              <a:tblPr firstRow="1" bandRow="1">
                <a:tableStyleId>{E8B1032C-EA38-4F05-BA0D-38AFFFC7BED3}</a:tableStyleId>
              </a:tblPr>
              <a:tblGrid>
                <a:gridCol w="2233300">
                  <a:extLst>
                    <a:ext uri="{9D8B030D-6E8A-4147-A177-3AD203B41FA5}">
                      <a16:colId xmlns:a16="http://schemas.microsoft.com/office/drawing/2014/main" val="3713076411"/>
                    </a:ext>
                  </a:extLst>
                </a:gridCol>
                <a:gridCol w="5141000">
                  <a:extLst>
                    <a:ext uri="{9D8B030D-6E8A-4147-A177-3AD203B41FA5}">
                      <a16:colId xmlns:a16="http://schemas.microsoft.com/office/drawing/2014/main" val="637996213"/>
                    </a:ext>
                  </a:extLst>
                </a:gridCol>
              </a:tblGrid>
              <a:tr h="204571">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i="0" kern="1200" dirty="0">
                          <a:solidFill>
                            <a:srgbClr val="00AEEF"/>
                          </a:solidFill>
                          <a:latin typeface="Georgia" panose="02040502050405020303" pitchFamily="18" charset="0"/>
                          <a:ea typeface="+mn-ea"/>
                        </a:rPr>
                        <a:t>CACFP Staff Details: TX-UNPS Expectations</a:t>
                      </a:r>
                    </a:p>
                  </a:txBody>
                  <a:tcPr>
                    <a:lnL w="12700" cmpd="sng">
                      <a:noFill/>
                    </a:lnL>
                    <a:lnR w="12700" cmpd="sng">
                      <a:noFill/>
                    </a:lnR>
                    <a:lnT w="12700" cmpd="sng">
                      <a:noFill/>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endParaRPr lang="en-US" sz="1150" b="0" dirty="0">
                        <a:solidFill>
                          <a:schemeClr val="accent6">
                            <a:lumMod val="10000"/>
                          </a:schemeClr>
                        </a:solidFill>
                        <a:latin typeface="Georgia" panose="02040502050405020303" pitchFamily="18" charset="0"/>
                      </a:endParaRPr>
                    </a:p>
                  </a:txBody>
                  <a:tcPr>
                    <a:lnL w="12700" cmpd="sng">
                      <a:noFill/>
                    </a:lnL>
                    <a:lnR w="12700" cmpd="sng">
                      <a:noFill/>
                    </a:lnR>
                    <a:lnT w="12700" cmpd="sng">
                      <a:noFill/>
                    </a:lnT>
                    <a:lnB w="12700" cap="flat" cmpd="sng" algn="ctr">
                      <a:solidFill>
                        <a:srgbClr val="BB141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676580"/>
                  </a:ext>
                </a:extLst>
              </a:tr>
              <a:tr h="204571">
                <a:tc>
                  <a:txBody>
                    <a:bodyPr/>
                    <a:lstStyle/>
                    <a:p>
                      <a:r>
                        <a:rPr lang="en-US" sz="1200" b="1" dirty="0">
                          <a:solidFill>
                            <a:schemeClr val="accent6">
                              <a:lumMod val="10000"/>
                            </a:schemeClr>
                          </a:solidFill>
                          <a:latin typeface="Georgia" panose="02040502050405020303" pitchFamily="18" charset="0"/>
                        </a:rPr>
                        <a:t>Position</a:t>
                      </a:r>
                      <a:endParaRPr lang="en-US" sz="120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b="0" dirty="0">
                          <a:solidFill>
                            <a:schemeClr val="accent6">
                              <a:lumMod val="10000"/>
                            </a:schemeClr>
                          </a:solidFill>
                          <a:latin typeface="Georgia" panose="02040502050405020303" pitchFamily="18" charset="0"/>
                        </a:rPr>
                        <a:t>Enter Taxable Income Protocol category for each position.</a:t>
                      </a: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4578096"/>
                  </a:ext>
                </a:extLst>
              </a:tr>
              <a:tr h="204571">
                <a:tc>
                  <a:txBody>
                    <a:bodyPr/>
                    <a:lstStyle/>
                    <a:p>
                      <a:r>
                        <a:rPr lang="en-US" sz="1200" b="1" dirty="0">
                          <a:solidFill>
                            <a:schemeClr val="accent6">
                              <a:lumMod val="10000"/>
                            </a:schemeClr>
                          </a:solidFill>
                          <a:latin typeface="Georgia" panose="02040502050405020303" pitchFamily="18" charset="0"/>
                        </a:rPr>
                        <a:t>Based Salary</a:t>
                      </a:r>
                      <a:endParaRPr lang="en-US" sz="120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List the same amount in both SFSP and CACFP budgets. </a:t>
                      </a: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6354435"/>
                  </a:ext>
                </a:extLst>
              </a:tr>
              <a:tr h="204571">
                <a:tc>
                  <a:txBody>
                    <a:bodyPr/>
                    <a:lstStyle/>
                    <a:p>
                      <a:r>
                        <a:rPr lang="en-US" sz="1200" b="1" dirty="0" err="1">
                          <a:solidFill>
                            <a:schemeClr val="accent6">
                              <a:lumMod val="10000"/>
                            </a:schemeClr>
                          </a:solidFill>
                          <a:latin typeface="Georgia" panose="02040502050405020303" pitchFamily="18" charset="0"/>
                        </a:rPr>
                        <a:t>Nbr</a:t>
                      </a:r>
                      <a:r>
                        <a:rPr lang="en-US" sz="1200" b="1" dirty="0">
                          <a:solidFill>
                            <a:schemeClr val="accent6">
                              <a:lumMod val="10000"/>
                            </a:schemeClr>
                          </a:solidFill>
                          <a:latin typeface="Georgia" panose="02040502050405020303" pitchFamily="18" charset="0"/>
                        </a:rPr>
                        <a:t>. Hours Worked Daily </a:t>
                      </a:r>
                      <a:endParaRPr lang="en-US" sz="120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Full time employees should reflect a minimum of 7 hours. </a:t>
                      </a: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0224427"/>
                  </a:ext>
                </a:extLst>
              </a:tr>
              <a:tr h="325147">
                <a:tc>
                  <a:txBody>
                    <a:bodyPr/>
                    <a:lstStyle/>
                    <a:p>
                      <a:r>
                        <a:rPr lang="en-US" sz="1200" b="1" dirty="0" err="1">
                          <a:solidFill>
                            <a:schemeClr val="accent6">
                              <a:lumMod val="10000"/>
                            </a:schemeClr>
                          </a:solidFill>
                          <a:latin typeface="Georgia" panose="02040502050405020303" pitchFamily="18" charset="0"/>
                        </a:rPr>
                        <a:t>Nbr</a:t>
                      </a:r>
                      <a:r>
                        <a:rPr lang="en-US" sz="1200" b="1" dirty="0">
                          <a:solidFill>
                            <a:schemeClr val="accent6">
                              <a:lumMod val="10000"/>
                            </a:schemeClr>
                          </a:solidFill>
                          <a:latin typeface="Georgia" panose="02040502050405020303" pitchFamily="18" charset="0"/>
                        </a:rPr>
                        <a:t>. Hours Spent in  Food Service Duties </a:t>
                      </a:r>
                      <a:endParaRPr lang="en-US" sz="120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150" dirty="0">
                          <a:solidFill>
                            <a:schemeClr val="accent6">
                              <a:lumMod val="10000"/>
                            </a:schemeClr>
                          </a:solidFill>
                          <a:latin typeface="Georgia" panose="02040502050405020303" pitchFamily="18" charset="0"/>
                        </a:rPr>
                        <a:t>This should reflect the number of hours typically worked in a day operating the CACFP. </a:t>
                      </a: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solidFill>
                        <a:srgbClr val="036A3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0472037"/>
                  </a:ext>
                </a:extLst>
              </a:tr>
              <a:tr h="325147">
                <a:tc>
                  <a:txBody>
                    <a:bodyPr/>
                    <a:lstStyle/>
                    <a:p>
                      <a:r>
                        <a:rPr lang="en-US" sz="1200" b="1" dirty="0">
                          <a:solidFill>
                            <a:schemeClr val="accent6">
                              <a:lumMod val="10000"/>
                            </a:schemeClr>
                          </a:solidFill>
                          <a:latin typeface="Georgia" panose="02040502050405020303" pitchFamily="18" charset="0"/>
                        </a:rPr>
                        <a:t>Portion Paid from Food Service Account Annually </a:t>
                      </a:r>
                      <a:endParaRPr lang="en-US" sz="120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50" dirty="0">
                          <a:solidFill>
                            <a:schemeClr val="accent6">
                              <a:lumMod val="10000"/>
                            </a:schemeClr>
                          </a:solidFill>
                          <a:latin typeface="Georgia" panose="02040502050405020303" pitchFamily="18" charset="0"/>
                        </a:rPr>
                        <a:t>If employee paid only with program funds, amount listed under both budgets should total to equal Base Salary + Additional Costs and/or Benefits. </a:t>
                      </a:r>
                      <a:endParaRPr lang="en-US" sz="1150" b="0" dirty="0">
                        <a:latin typeface="Georgia" panose="02040502050405020303" pitchFamily="18" charset="0"/>
                      </a:endParaRPr>
                    </a:p>
                  </a:txBody>
                  <a:tcPr>
                    <a:lnL w="12700" cmpd="sng">
                      <a:noFill/>
                    </a:lnL>
                    <a:lnR w="12700" cmpd="sng">
                      <a:noFill/>
                    </a:lnR>
                    <a:lnT w="12700" cap="flat" cmpd="sng" algn="ctr">
                      <a:solidFill>
                        <a:srgbClr val="036A3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97756"/>
                  </a:ext>
                </a:extLst>
              </a:tr>
            </a:tbl>
          </a:graphicData>
        </a:graphic>
      </p:graphicFrame>
      <p:sp>
        <p:nvSpPr>
          <p:cNvPr id="15" name="Rectangle 14">
            <a:extLst>
              <a:ext uri="{FF2B5EF4-FFF2-40B4-BE49-F238E27FC236}">
                <a16:creationId xmlns:a16="http://schemas.microsoft.com/office/drawing/2014/main" id="{2D65D23D-3C2B-955D-C84B-2D0F43D104D5}"/>
              </a:ext>
            </a:extLst>
          </p:cNvPr>
          <p:cNvSpPr/>
          <p:nvPr/>
        </p:nvSpPr>
        <p:spPr>
          <a:xfrm>
            <a:off x="-18106" y="1267411"/>
            <a:ext cx="2853553" cy="121021"/>
          </a:xfrm>
          <a:prstGeom prst="rect">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Tree>
    <p:extLst>
      <p:ext uri="{BB962C8B-B14F-4D97-AF65-F5344CB8AC3E}">
        <p14:creationId xmlns:p14="http://schemas.microsoft.com/office/powerpoint/2010/main" val="319134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C4FEC666-1D80-433C-13FB-D51FFC4AB628}"/>
              </a:ext>
            </a:extLst>
          </p:cNvPr>
          <p:cNvSpPr/>
          <p:nvPr/>
        </p:nvSpPr>
        <p:spPr>
          <a:xfrm>
            <a:off x="0" y="2726747"/>
            <a:ext cx="7017783" cy="184025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5" name="Date Placeholder 44">
            <a:extLst>
              <a:ext uri="{FF2B5EF4-FFF2-40B4-BE49-F238E27FC236}">
                <a16:creationId xmlns:a16="http://schemas.microsoft.com/office/drawing/2014/main" id="{5F8ED426-1946-4F4C-BAEF-F9EDAA334AF6}"/>
              </a:ext>
            </a:extLst>
          </p:cNvPr>
          <p:cNvSpPr>
            <a:spLocks noGrp="1"/>
          </p:cNvSpPr>
          <p:nvPr>
            <p:ph type="dt" sz="half" idx="10"/>
          </p:nvPr>
        </p:nvSpPr>
        <p:spPr/>
        <p:txBody>
          <a:bodyPr/>
          <a:lstStyle/>
          <a:p>
            <a:r>
              <a:rPr lang="en-US"/>
              <a:t>Updated </a:t>
            </a:r>
            <a:fld id="{0D96C96B-C267-4442-8DEF-84637DB29A61}" type="datetime1">
              <a:rPr lang="en-US" smtClean="0"/>
              <a:t>1/23/2024</a:t>
            </a:fld>
            <a:endParaRPr lang="en-US"/>
          </a:p>
          <a:p>
            <a:r>
              <a:rPr lang="en-US"/>
              <a:t>www.SquareMeals.org</a:t>
            </a:r>
            <a:endParaRPr lang="en-US" dirty="0"/>
          </a:p>
        </p:txBody>
      </p:sp>
      <p:sp>
        <p:nvSpPr>
          <p:cNvPr id="41" name="Rectangle 40">
            <a:extLst>
              <a:ext uri="{FF2B5EF4-FFF2-40B4-BE49-F238E27FC236}">
                <a16:creationId xmlns:a16="http://schemas.microsoft.com/office/drawing/2014/main" id="{071569ED-190A-3F46-09D7-1F1EAB776378}"/>
              </a:ext>
            </a:extLst>
          </p:cNvPr>
          <p:cNvSpPr/>
          <p:nvPr/>
        </p:nvSpPr>
        <p:spPr>
          <a:xfrm>
            <a:off x="0" y="2551782"/>
            <a:ext cx="7423842" cy="31428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4" name="Text Placeholder 7">
            <a:extLst>
              <a:ext uri="{FF2B5EF4-FFF2-40B4-BE49-F238E27FC236}">
                <a16:creationId xmlns:a16="http://schemas.microsoft.com/office/drawing/2014/main" id="{7CC99BC6-9E0E-015D-1864-A7416395711A}"/>
              </a:ext>
            </a:extLst>
          </p:cNvPr>
          <p:cNvSpPr txBox="1">
            <a:spLocks/>
          </p:cNvSpPr>
          <p:nvPr/>
        </p:nvSpPr>
        <p:spPr>
          <a:xfrm>
            <a:off x="518000" y="3581636"/>
            <a:ext cx="3415588" cy="1408556"/>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kern="1200">
                <a:solidFill>
                  <a:schemeClr val="bg2">
                    <a:lumMod val="10000"/>
                  </a:schemeClr>
                </a:solidFill>
                <a:latin typeface="Arial" panose="020B0604020202020204" pitchFamily="34" charset="0"/>
                <a:ea typeface="+mn-ea"/>
                <a:cs typeface="Arial" panose="020B0604020202020204"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171450" indent="-171450">
              <a:spcBef>
                <a:spcPts val="1200"/>
              </a:spcBef>
              <a:buFont typeface="Arial" panose="020B0604020202020204" pitchFamily="34" charset="0"/>
              <a:buChar char="•"/>
            </a:pPr>
            <a:r>
              <a:rPr lang="en-US" dirty="0">
                <a:solidFill>
                  <a:schemeClr val="accent6">
                    <a:lumMod val="10000"/>
                  </a:schemeClr>
                </a:solidFill>
                <a:latin typeface="Georgia" panose="02040502050405020303" pitchFamily="18" charset="0"/>
              </a:rPr>
              <a:t>Complete the Benefit Calculator per your organizations compensation policy.</a:t>
            </a:r>
          </a:p>
          <a:p>
            <a:pPr marL="171450" indent="-171450">
              <a:spcBef>
                <a:spcPts val="1200"/>
              </a:spcBef>
              <a:buFont typeface="Arial" panose="020B0604020202020204" pitchFamily="34" charset="0"/>
              <a:buChar char="•"/>
            </a:pPr>
            <a:r>
              <a:rPr lang="en-US" dirty="0">
                <a:solidFill>
                  <a:schemeClr val="accent6">
                    <a:lumMod val="10000"/>
                  </a:schemeClr>
                </a:solidFill>
                <a:latin typeface="Georgia" panose="02040502050405020303" pitchFamily="18" charset="0"/>
              </a:rPr>
              <a:t>Additional Costs and/or Benefits may be 100% allocated for CACFP or allocated between both programs. SFSP allocation should not exceed 30% of total amount. </a:t>
            </a:r>
          </a:p>
          <a:p>
            <a:pPr>
              <a:spcBef>
                <a:spcPts val="1200"/>
              </a:spcBef>
            </a:pPr>
            <a:endParaRPr lang="en-US" dirty="0">
              <a:solidFill>
                <a:schemeClr val="accent6">
                  <a:lumMod val="10000"/>
                </a:schemeClr>
              </a:solidFill>
              <a:latin typeface="Georgia" panose="02040502050405020303" pitchFamily="18" charset="0"/>
            </a:endParaRPr>
          </a:p>
        </p:txBody>
      </p:sp>
      <p:sp>
        <p:nvSpPr>
          <p:cNvPr id="48" name="Text Placeholder 5">
            <a:extLst>
              <a:ext uri="{FF2B5EF4-FFF2-40B4-BE49-F238E27FC236}">
                <a16:creationId xmlns:a16="http://schemas.microsoft.com/office/drawing/2014/main" id="{22918886-56B0-AD02-7504-5B2EF2538F3B}"/>
              </a:ext>
            </a:extLst>
          </p:cNvPr>
          <p:cNvSpPr txBox="1">
            <a:spLocks/>
          </p:cNvSpPr>
          <p:nvPr/>
        </p:nvSpPr>
        <p:spPr>
          <a:xfrm>
            <a:off x="222360" y="3243769"/>
            <a:ext cx="4443412" cy="409609"/>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600" b="1" dirty="0">
                <a:solidFill>
                  <a:srgbClr val="EA2230"/>
                </a:solidFill>
                <a:latin typeface="Rockwell" panose="02060603020205020403" pitchFamily="18" charset="77"/>
              </a:rPr>
              <a:t>BENEFIT CALCULATOR</a:t>
            </a:r>
          </a:p>
        </p:txBody>
      </p:sp>
      <p:sp>
        <p:nvSpPr>
          <p:cNvPr id="7" name="Rectangle 6">
            <a:extLst>
              <a:ext uri="{FF2B5EF4-FFF2-40B4-BE49-F238E27FC236}">
                <a16:creationId xmlns:a16="http://schemas.microsoft.com/office/drawing/2014/main" id="{C4DF7662-F8F0-F076-0C20-9CE6B5B83CE0}"/>
              </a:ext>
            </a:extLst>
          </p:cNvPr>
          <p:cNvSpPr/>
          <p:nvPr/>
        </p:nvSpPr>
        <p:spPr>
          <a:xfrm>
            <a:off x="-17126" y="6104693"/>
            <a:ext cx="7789526" cy="199559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8" name="Text Placeholder 7">
            <a:extLst>
              <a:ext uri="{FF2B5EF4-FFF2-40B4-BE49-F238E27FC236}">
                <a16:creationId xmlns:a16="http://schemas.microsoft.com/office/drawing/2014/main" id="{3F711D39-FC74-5C11-B791-AEBC07246C9B}"/>
              </a:ext>
            </a:extLst>
          </p:cNvPr>
          <p:cNvSpPr txBox="1">
            <a:spLocks/>
          </p:cNvSpPr>
          <p:nvPr/>
        </p:nvSpPr>
        <p:spPr>
          <a:xfrm>
            <a:off x="528416" y="6655482"/>
            <a:ext cx="6107771" cy="1311556"/>
          </a:xfrm>
          <a:prstGeom prst="rect">
            <a:avLst/>
          </a:prstGeom>
        </p:spPr>
        <p:txBody>
          <a:bodyPr/>
          <a:lstStyle>
            <a:lvl1pPr marL="0" marR="0" indent="0" algn="l" defTabSz="777240" rtl="0" eaLnBrk="1" fontAlgn="auto" latinLnBrk="0" hangingPunct="1">
              <a:lnSpc>
                <a:spcPct val="90000"/>
              </a:lnSpc>
              <a:spcBef>
                <a:spcPts val="850"/>
              </a:spcBef>
              <a:spcAft>
                <a:spcPts val="0"/>
              </a:spcAft>
              <a:buClrTx/>
              <a:buSzTx/>
              <a:buFont typeface="Arial" panose="020B0604020202020204" pitchFamily="34" charset="0"/>
              <a:buNone/>
              <a:tabLst/>
              <a:defRPr sz="1200" kern="1200">
                <a:solidFill>
                  <a:schemeClr val="bg2">
                    <a:lumMod val="10000"/>
                  </a:schemeClr>
                </a:solidFill>
                <a:latin typeface="Arial" panose="020B0604020202020204" pitchFamily="34" charset="0"/>
                <a:ea typeface="+mn-ea"/>
                <a:cs typeface="Arial" panose="020B0604020202020204" pitchFamily="34" charset="0"/>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171450" indent="-171450">
              <a:spcBef>
                <a:spcPts val="1200"/>
              </a:spcBef>
              <a:buFont typeface="Arial" panose="020B0604020202020204" pitchFamily="34" charset="0"/>
              <a:buChar char="•"/>
            </a:pPr>
            <a:r>
              <a:rPr lang="en-US" dirty="0">
                <a:solidFill>
                  <a:schemeClr val="accent6">
                    <a:lumMod val="10000"/>
                  </a:schemeClr>
                </a:solidFill>
                <a:latin typeface="Georgia" panose="02040502050405020303" pitchFamily="18" charset="0"/>
              </a:rPr>
              <a:t>All compensation will be calculated and based on the amounts listed in the        </a:t>
            </a:r>
            <a:r>
              <a:rPr lang="en-US" dirty="0">
                <a:solidFill>
                  <a:schemeClr val="accent6">
                    <a:lumMod val="10000"/>
                  </a:schemeClr>
                </a:solidFill>
                <a:latin typeface="Georgia" panose="02040502050405020303" pitchFamily="18" charset="0"/>
                <a:hlinkClick r:id="rId2"/>
              </a:rPr>
              <a:t>CACFP Compensation Protocol</a:t>
            </a:r>
            <a:r>
              <a:rPr lang="en-US" dirty="0">
                <a:solidFill>
                  <a:schemeClr val="accent6">
                    <a:lumMod val="10000"/>
                  </a:schemeClr>
                </a:solidFill>
                <a:latin typeface="Georgia" panose="02040502050405020303" pitchFamily="18" charset="0"/>
              </a:rPr>
              <a:t>. </a:t>
            </a:r>
          </a:p>
          <a:p>
            <a:pPr marL="171450" indent="-171450">
              <a:spcBef>
                <a:spcPts val="1200"/>
              </a:spcBef>
              <a:buFont typeface="Arial" panose="020B0604020202020204" pitchFamily="34" charset="0"/>
              <a:buChar char="•"/>
            </a:pPr>
            <a:r>
              <a:rPr lang="en-US" dirty="0">
                <a:solidFill>
                  <a:schemeClr val="accent6">
                    <a:lumMod val="10000"/>
                  </a:schemeClr>
                </a:solidFill>
                <a:latin typeface="Georgia" panose="02040502050405020303" pitchFamily="18" charset="0"/>
              </a:rPr>
              <a:t>Compensation must be in accordance with the organization’s Compensation Policy. </a:t>
            </a:r>
          </a:p>
          <a:p>
            <a:pPr marL="171450" indent="-171450">
              <a:spcBef>
                <a:spcPts val="1200"/>
              </a:spcBef>
              <a:buFont typeface="Arial" panose="020B0604020202020204" pitchFamily="34" charset="0"/>
              <a:buChar char="•"/>
            </a:pPr>
            <a:r>
              <a:rPr lang="en-US" dirty="0">
                <a:solidFill>
                  <a:schemeClr val="accent6">
                    <a:lumMod val="10000"/>
                  </a:schemeClr>
                </a:solidFill>
                <a:latin typeface="Georgia" panose="02040502050405020303" pitchFamily="18" charset="0"/>
              </a:rPr>
              <a:t>TDA may request more information to determine all costs are reasonable, necessary and allocable to the food programs. </a:t>
            </a:r>
          </a:p>
        </p:txBody>
      </p:sp>
      <p:sp>
        <p:nvSpPr>
          <p:cNvPr id="9" name="Text Placeholder 5">
            <a:extLst>
              <a:ext uri="{FF2B5EF4-FFF2-40B4-BE49-F238E27FC236}">
                <a16:creationId xmlns:a16="http://schemas.microsoft.com/office/drawing/2014/main" id="{39E6CB94-D70E-2D92-4BEA-4060E2E8B8BA}"/>
              </a:ext>
            </a:extLst>
          </p:cNvPr>
          <p:cNvSpPr txBox="1">
            <a:spLocks/>
          </p:cNvSpPr>
          <p:nvPr/>
        </p:nvSpPr>
        <p:spPr>
          <a:xfrm>
            <a:off x="205234" y="6312806"/>
            <a:ext cx="4443412" cy="409609"/>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600" b="1" dirty="0">
                <a:solidFill>
                  <a:srgbClr val="EA2230"/>
                </a:solidFill>
                <a:latin typeface="Rockwell" panose="02060603020205020403" pitchFamily="18" charset="77"/>
              </a:rPr>
              <a:t>COMPENSATION REVIEW</a:t>
            </a:r>
          </a:p>
        </p:txBody>
      </p:sp>
      <p:pic>
        <p:nvPicPr>
          <p:cNvPr id="47" name="Picture 46" descr="Table&#10;&#10;Description automatically generated">
            <a:extLst>
              <a:ext uri="{FF2B5EF4-FFF2-40B4-BE49-F238E27FC236}">
                <a16:creationId xmlns:a16="http://schemas.microsoft.com/office/drawing/2014/main" id="{17DAF858-7873-271D-60D7-59A60D3EE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3765" y="2232561"/>
            <a:ext cx="3084195" cy="3738880"/>
          </a:xfrm>
          <a:prstGeom prst="rect">
            <a:avLst/>
          </a:prstGeom>
          <a:ln>
            <a:solidFill>
              <a:schemeClr val="accent1"/>
            </a:solidFill>
          </a:ln>
        </p:spPr>
      </p:pic>
      <p:sp>
        <p:nvSpPr>
          <p:cNvPr id="10" name="Rectangle 9">
            <a:extLst>
              <a:ext uri="{FF2B5EF4-FFF2-40B4-BE49-F238E27FC236}">
                <a16:creationId xmlns:a16="http://schemas.microsoft.com/office/drawing/2014/main" id="{CEFECA79-581F-6B1C-4688-3186B3C7505A}"/>
              </a:ext>
            </a:extLst>
          </p:cNvPr>
          <p:cNvSpPr/>
          <p:nvPr/>
        </p:nvSpPr>
        <p:spPr>
          <a:xfrm>
            <a:off x="0" y="-3780"/>
            <a:ext cx="7772400" cy="373520"/>
          </a:xfrm>
          <a:prstGeom prst="rect">
            <a:avLst/>
          </a:prstGeom>
          <a:solidFill>
            <a:srgbClr val="FFCB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1" name="Rectangle 17">
            <a:extLst>
              <a:ext uri="{FF2B5EF4-FFF2-40B4-BE49-F238E27FC236}">
                <a16:creationId xmlns:a16="http://schemas.microsoft.com/office/drawing/2014/main" id="{60EF081E-02F7-6BC7-DEF4-047C82D50695}"/>
              </a:ext>
            </a:extLst>
          </p:cNvPr>
          <p:cNvSpPr/>
          <p:nvPr/>
        </p:nvSpPr>
        <p:spPr>
          <a:xfrm>
            <a:off x="-10765" y="512133"/>
            <a:ext cx="7772401" cy="1617441"/>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2" name="Text Placeholder 4">
            <a:extLst>
              <a:ext uri="{FF2B5EF4-FFF2-40B4-BE49-F238E27FC236}">
                <a16:creationId xmlns:a16="http://schemas.microsoft.com/office/drawing/2014/main" id="{94503238-1E61-3786-F354-67BB8CD8A201}"/>
              </a:ext>
            </a:extLst>
          </p:cNvPr>
          <p:cNvSpPr>
            <a:spLocks noGrp="1"/>
          </p:cNvSpPr>
          <p:nvPr>
            <p:ph type="body" sz="quarter" idx="20"/>
          </p:nvPr>
        </p:nvSpPr>
        <p:spPr>
          <a:xfrm>
            <a:off x="396351" y="609078"/>
            <a:ext cx="6443360" cy="454442"/>
          </a:xfrm>
        </p:spPr>
        <p:txBody>
          <a:bodyPr/>
          <a:lstStyle/>
          <a:p>
            <a:r>
              <a:rPr lang="en-US" sz="2400" dirty="0">
                <a:solidFill>
                  <a:schemeClr val="bg1"/>
                </a:solidFill>
              </a:rPr>
              <a:t>Summer Food Service Program</a:t>
            </a:r>
          </a:p>
        </p:txBody>
      </p:sp>
      <p:sp>
        <p:nvSpPr>
          <p:cNvPr id="13" name="Rectangle 12">
            <a:extLst>
              <a:ext uri="{FF2B5EF4-FFF2-40B4-BE49-F238E27FC236}">
                <a16:creationId xmlns:a16="http://schemas.microsoft.com/office/drawing/2014/main" id="{9934EF9C-B915-7CB1-8779-3EAAE233521E}"/>
              </a:ext>
            </a:extLst>
          </p:cNvPr>
          <p:cNvSpPr/>
          <p:nvPr/>
        </p:nvSpPr>
        <p:spPr>
          <a:xfrm>
            <a:off x="-16727" y="315542"/>
            <a:ext cx="4283928" cy="11192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67263"/>
              </a:solidFill>
              <a:latin typeface="Arial" panose="020B0604020202020204" pitchFamily="34" charset="0"/>
            </a:endParaRPr>
          </a:p>
        </p:txBody>
      </p:sp>
      <p:sp>
        <p:nvSpPr>
          <p:cNvPr id="14" name="Text Placeholder 6">
            <a:extLst>
              <a:ext uri="{FF2B5EF4-FFF2-40B4-BE49-F238E27FC236}">
                <a16:creationId xmlns:a16="http://schemas.microsoft.com/office/drawing/2014/main" id="{D8490CCB-FBBC-465F-9ABF-EA47B8196339}"/>
              </a:ext>
            </a:extLst>
          </p:cNvPr>
          <p:cNvSpPr>
            <a:spLocks noGrp="1"/>
          </p:cNvSpPr>
          <p:nvPr>
            <p:ph type="body" sz="quarter" idx="33"/>
          </p:nvPr>
        </p:nvSpPr>
        <p:spPr>
          <a:xfrm>
            <a:off x="396351" y="1041104"/>
            <a:ext cx="6621431" cy="454443"/>
          </a:xfrm>
          <a:noFill/>
        </p:spPr>
        <p:txBody>
          <a:bodyPr/>
          <a:lstStyle/>
          <a:p>
            <a:r>
              <a:rPr lang="en-US">
                <a:solidFill>
                  <a:schemeClr val="bg1"/>
                </a:solidFill>
              </a:rPr>
              <a:t>PY24 </a:t>
            </a:r>
            <a:r>
              <a:rPr lang="en-US" dirty="0">
                <a:solidFill>
                  <a:schemeClr val="bg1"/>
                </a:solidFill>
              </a:rPr>
              <a:t>Budget Detail</a:t>
            </a:r>
          </a:p>
          <a:p>
            <a:r>
              <a:rPr lang="en-US" sz="2000" dirty="0">
                <a:solidFill>
                  <a:schemeClr val="bg1"/>
                </a:solidFill>
              </a:rPr>
              <a:t>Benefit Calculator and Compensation Review</a:t>
            </a:r>
          </a:p>
        </p:txBody>
      </p:sp>
      <p:sp>
        <p:nvSpPr>
          <p:cNvPr id="15" name="Rectangle 14">
            <a:extLst>
              <a:ext uri="{FF2B5EF4-FFF2-40B4-BE49-F238E27FC236}">
                <a16:creationId xmlns:a16="http://schemas.microsoft.com/office/drawing/2014/main" id="{A598F984-88C6-3585-DAE9-0029AE3A778D}"/>
              </a:ext>
            </a:extLst>
          </p:cNvPr>
          <p:cNvSpPr/>
          <p:nvPr/>
        </p:nvSpPr>
        <p:spPr>
          <a:xfrm>
            <a:off x="4278138" y="2055150"/>
            <a:ext cx="2853553" cy="12102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eorgia" panose="02040502050405020303" pitchFamily="18" charset="0"/>
            </a:endParaRPr>
          </a:p>
        </p:txBody>
      </p:sp>
    </p:spTree>
    <p:extLst>
      <p:ext uri="{BB962C8B-B14F-4D97-AF65-F5344CB8AC3E}">
        <p14:creationId xmlns:p14="http://schemas.microsoft.com/office/powerpoint/2010/main" val="2932232463"/>
      </p:ext>
    </p:extLst>
  </p:cSld>
  <p:clrMapOvr>
    <a:masterClrMapping/>
  </p:clrMapOvr>
</p:sld>
</file>

<file path=ppt/theme/theme1.xml><?xml version="1.0" encoding="utf-8"?>
<a:theme xmlns:a="http://schemas.openxmlformats.org/drawingml/2006/main" name="Office Theme">
  <a:themeElements>
    <a:clrScheme name="TDA - Template 5">
      <a:dk1>
        <a:srgbClr val="273C6E"/>
      </a:dk1>
      <a:lt1>
        <a:srgbClr val="FFFFFF"/>
      </a:lt1>
      <a:dk2>
        <a:srgbClr val="1EB1EC"/>
      </a:dk2>
      <a:lt2>
        <a:srgbClr val="E7E6E6"/>
      </a:lt2>
      <a:accent1>
        <a:srgbClr val="0E233E"/>
      </a:accent1>
      <a:accent2>
        <a:srgbClr val="273C6E"/>
      </a:accent2>
      <a:accent3>
        <a:srgbClr val="1EB1EC"/>
      </a:accent3>
      <a:accent4>
        <a:srgbClr val="85D5F5"/>
      </a:accent4>
      <a:accent5>
        <a:srgbClr val="E9E9EC"/>
      </a:accent5>
      <a:accent6>
        <a:srgbClr val="E9EAEC"/>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6017</TotalTime>
  <Words>499</Words>
  <Application>Microsoft Office PowerPoint</Application>
  <PresentationFormat>Custom</PresentationFormat>
  <Paragraphs>55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Arial Black</vt:lpstr>
      <vt:lpstr>Georgia</vt:lpstr>
      <vt:lpstr>Rockwell</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Alfaro</dc:creator>
  <cp:lastModifiedBy>Corey Fontenot</cp:lastModifiedBy>
  <cp:revision>160</cp:revision>
  <dcterms:created xsi:type="dcterms:W3CDTF">2018-01-29T19:14:57Z</dcterms:created>
  <dcterms:modified xsi:type="dcterms:W3CDTF">2024-01-23T19:29:59Z</dcterms:modified>
</cp:coreProperties>
</file>